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1" r:id="rId1"/>
  </p:sldMasterIdLst>
  <p:notesMasterIdLst>
    <p:notesMasterId r:id="rId18"/>
  </p:notesMasterIdLst>
  <p:sldIdLst>
    <p:sldId id="293" r:id="rId2"/>
    <p:sldId id="554" r:id="rId3"/>
    <p:sldId id="401" r:id="rId4"/>
    <p:sldId id="629" r:id="rId5"/>
    <p:sldId id="666" r:id="rId6"/>
    <p:sldId id="655" r:id="rId7"/>
    <p:sldId id="657" r:id="rId8"/>
    <p:sldId id="667" r:id="rId9"/>
    <p:sldId id="659" r:id="rId10"/>
    <p:sldId id="660" r:id="rId11"/>
    <p:sldId id="661" r:id="rId12"/>
    <p:sldId id="662" r:id="rId13"/>
    <p:sldId id="663" r:id="rId14"/>
    <p:sldId id="664" r:id="rId15"/>
    <p:sldId id="665" r:id="rId16"/>
    <p:sldId id="441" r:id="rId17"/>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andara" pitchFamily="34" charset="0"/>
        <a:ea typeface="+mn-ea"/>
        <a:cs typeface="Arial" charset="0"/>
      </a:defRPr>
    </a:lvl1pPr>
    <a:lvl2pPr marL="457200" algn="l" rtl="0" fontAlgn="base">
      <a:spcBef>
        <a:spcPct val="0"/>
      </a:spcBef>
      <a:spcAft>
        <a:spcPct val="0"/>
      </a:spcAft>
      <a:defRPr kern="1200">
        <a:solidFill>
          <a:schemeClr val="tx1"/>
        </a:solidFill>
        <a:latin typeface="Candara" pitchFamily="34" charset="0"/>
        <a:ea typeface="+mn-ea"/>
        <a:cs typeface="Arial" charset="0"/>
      </a:defRPr>
    </a:lvl2pPr>
    <a:lvl3pPr marL="914400" algn="l" rtl="0" fontAlgn="base">
      <a:spcBef>
        <a:spcPct val="0"/>
      </a:spcBef>
      <a:spcAft>
        <a:spcPct val="0"/>
      </a:spcAft>
      <a:defRPr kern="1200">
        <a:solidFill>
          <a:schemeClr val="tx1"/>
        </a:solidFill>
        <a:latin typeface="Candara" pitchFamily="34" charset="0"/>
        <a:ea typeface="+mn-ea"/>
        <a:cs typeface="Arial" charset="0"/>
      </a:defRPr>
    </a:lvl3pPr>
    <a:lvl4pPr marL="1371600" algn="l" rtl="0" fontAlgn="base">
      <a:spcBef>
        <a:spcPct val="0"/>
      </a:spcBef>
      <a:spcAft>
        <a:spcPct val="0"/>
      </a:spcAft>
      <a:defRPr kern="1200">
        <a:solidFill>
          <a:schemeClr val="tx1"/>
        </a:solidFill>
        <a:latin typeface="Candara" pitchFamily="34" charset="0"/>
        <a:ea typeface="+mn-ea"/>
        <a:cs typeface="Arial" charset="0"/>
      </a:defRPr>
    </a:lvl4pPr>
    <a:lvl5pPr marL="1828800" algn="l" rtl="0" fontAlgn="base">
      <a:spcBef>
        <a:spcPct val="0"/>
      </a:spcBef>
      <a:spcAft>
        <a:spcPct val="0"/>
      </a:spcAft>
      <a:defRPr kern="1200">
        <a:solidFill>
          <a:schemeClr val="tx1"/>
        </a:solidFill>
        <a:latin typeface="Candara" pitchFamily="34" charset="0"/>
        <a:ea typeface="+mn-ea"/>
        <a:cs typeface="Arial" charset="0"/>
      </a:defRPr>
    </a:lvl5pPr>
    <a:lvl6pPr marL="2286000" algn="l" defTabSz="914400" rtl="0" eaLnBrk="1" latinLnBrk="0" hangingPunct="1">
      <a:defRPr kern="1200">
        <a:solidFill>
          <a:schemeClr val="tx1"/>
        </a:solidFill>
        <a:latin typeface="Candara" pitchFamily="34" charset="0"/>
        <a:ea typeface="+mn-ea"/>
        <a:cs typeface="Arial" charset="0"/>
      </a:defRPr>
    </a:lvl6pPr>
    <a:lvl7pPr marL="2743200" algn="l" defTabSz="914400" rtl="0" eaLnBrk="1" latinLnBrk="0" hangingPunct="1">
      <a:defRPr kern="1200">
        <a:solidFill>
          <a:schemeClr val="tx1"/>
        </a:solidFill>
        <a:latin typeface="Candara" pitchFamily="34" charset="0"/>
        <a:ea typeface="+mn-ea"/>
        <a:cs typeface="Arial" charset="0"/>
      </a:defRPr>
    </a:lvl7pPr>
    <a:lvl8pPr marL="3200400" algn="l" defTabSz="914400" rtl="0" eaLnBrk="1" latinLnBrk="0" hangingPunct="1">
      <a:defRPr kern="1200">
        <a:solidFill>
          <a:schemeClr val="tx1"/>
        </a:solidFill>
        <a:latin typeface="Candara" pitchFamily="34" charset="0"/>
        <a:ea typeface="+mn-ea"/>
        <a:cs typeface="Arial" charset="0"/>
      </a:defRPr>
    </a:lvl8pPr>
    <a:lvl9pPr marL="3657600" algn="l" defTabSz="914400" rtl="0" eaLnBrk="1" latinLnBrk="0" hangingPunct="1">
      <a:defRPr kern="1200">
        <a:solidFill>
          <a:schemeClr val="tx1"/>
        </a:solidFill>
        <a:latin typeface="Candar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9A1"/>
    <a:srgbClr val="E9F672"/>
    <a:srgbClr val="F3F599"/>
    <a:srgbClr val="FF0066"/>
    <a:srgbClr val="000000"/>
    <a:srgbClr val="EADDCE"/>
    <a:srgbClr val="CCE8C6"/>
    <a:srgbClr val="371711"/>
    <a:srgbClr val="909E0A"/>
    <a:srgbClr val="C4C0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1031" autoAdjust="0"/>
  </p:normalViewPr>
  <p:slideViewPr>
    <p:cSldViewPr>
      <p:cViewPr varScale="1">
        <p:scale>
          <a:sx n="111" d="100"/>
          <a:sy n="111" d="100"/>
        </p:scale>
        <p:origin x="594" y="78"/>
      </p:cViewPr>
      <p:guideLst>
        <p:guide orient="horz" pos="2160"/>
        <p:guide pos="3840"/>
      </p:guideLst>
    </p:cSldViewPr>
  </p:slideViewPr>
  <p:outlineViewPr>
    <p:cViewPr>
      <p:scale>
        <a:sx n="33" d="100"/>
        <a:sy n="33" d="100"/>
      </p:scale>
      <p:origin x="0" y="147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DB5637F-5B99-4FC4-9A38-DCDFB31511F7}" type="datetimeFigureOut">
              <a:rPr lang="en-US"/>
              <a:pPr>
                <a:defRPr/>
              </a:pPr>
              <a:t>4/4/2024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B327ED2-1EE5-43E3-993D-10D56E7B1095}" type="slidenum">
              <a:rPr lang="en-US"/>
              <a:pPr>
                <a:defRPr/>
              </a:pPr>
              <a:t>‹#›</a:t>
            </a:fld>
            <a:endParaRPr lang="en-US"/>
          </a:p>
        </p:txBody>
      </p:sp>
    </p:spTree>
    <p:extLst>
      <p:ext uri="{BB962C8B-B14F-4D97-AF65-F5344CB8AC3E}">
        <p14:creationId xmlns:p14="http://schemas.microsoft.com/office/powerpoint/2010/main" val="10412766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4B327ED2-1EE5-43E3-993D-10D56E7B1095}" type="slidenum">
              <a:rPr lang="en-US" smtClean="0"/>
              <a:pPr>
                <a:defRPr/>
              </a:pPr>
              <a:t>1</a:t>
            </a:fld>
            <a:endParaRPr lang="en-US"/>
          </a:p>
        </p:txBody>
      </p:sp>
    </p:spTree>
    <p:extLst>
      <p:ext uri="{BB962C8B-B14F-4D97-AF65-F5344CB8AC3E}">
        <p14:creationId xmlns:p14="http://schemas.microsoft.com/office/powerpoint/2010/main" val="2170944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pPr>
              <a:defRPr/>
            </a:pPr>
            <a:fld id="{4B327ED2-1EE5-43E3-993D-10D56E7B1095}" type="slidenum">
              <a:rPr lang="en-US" smtClean="0"/>
              <a:pPr>
                <a:defRPr/>
              </a:pPr>
              <a:t>3</a:t>
            </a:fld>
            <a:endParaRPr lang="en-US"/>
          </a:p>
        </p:txBody>
      </p:sp>
    </p:spTree>
    <p:extLst>
      <p:ext uri="{BB962C8B-B14F-4D97-AF65-F5344CB8AC3E}">
        <p14:creationId xmlns:p14="http://schemas.microsoft.com/office/powerpoint/2010/main" val="148510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10733828" y="1110597"/>
            <a:ext cx="2286000" cy="508000"/>
          </a:xfrm>
        </p:spPr>
        <p:txBody>
          <a:bodyPr/>
          <a:lstStyle/>
          <a:p>
            <a:pPr>
              <a:defRPr/>
            </a:pPr>
            <a:fld id="{F1585897-4B9E-45BD-8602-7D371426A582}" type="datetime1">
              <a:rPr lang="en-US" smtClean="0"/>
              <a:t>4/4/2024</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pPr>
              <a:defRPr/>
            </a:pPr>
            <a:r>
              <a:rPr lang="en-IN"/>
              <a:t>DAS DAS &amp; CO CHARTERED ACCOUNTANTS</a:t>
            </a:r>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pPr>
              <a:defRPr/>
            </a:pPr>
            <a:fld id="{B4747C07-60E5-4446-9382-4AB9B9AE61D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354CD003-7858-4AF5-B4B1-8D95CBCB8BC8}" type="datetime1">
              <a:rPr lang="en-US" smtClean="0"/>
              <a:t>4/4/2024</a:t>
            </a:fld>
            <a:endParaRPr lang="en-US"/>
          </a:p>
        </p:txBody>
      </p:sp>
      <p:sp>
        <p:nvSpPr>
          <p:cNvPr id="5" name="Footer Placeholder 4"/>
          <p:cNvSpPr>
            <a:spLocks noGrp="1"/>
          </p:cNvSpPr>
          <p:nvPr>
            <p:ph type="ftr" sz="quarter" idx="11"/>
          </p:nvPr>
        </p:nvSpPr>
        <p:spPr/>
        <p:txBody>
          <a:bodyPr/>
          <a:lstStyle/>
          <a:p>
            <a:pPr>
              <a:defRPr/>
            </a:pPr>
            <a:r>
              <a:rPr lang="en-IN"/>
              <a:t>DAS DAS &amp; CO CHARTERED ACCOUNTANTS</a:t>
            </a:r>
            <a:endParaRPr lang="en-US"/>
          </a:p>
        </p:txBody>
      </p:sp>
      <p:sp>
        <p:nvSpPr>
          <p:cNvPr id="6" name="Slide Number Placeholder 5"/>
          <p:cNvSpPr>
            <a:spLocks noGrp="1"/>
          </p:cNvSpPr>
          <p:nvPr>
            <p:ph type="sldNum" sz="quarter" idx="12"/>
          </p:nvPr>
        </p:nvSpPr>
        <p:spPr/>
        <p:txBody>
          <a:bodyPr/>
          <a:lstStyle/>
          <a:p>
            <a:pPr>
              <a:defRPr/>
            </a:pPr>
            <a:fld id="{4F437AC0-7D1B-4AF3-B4EA-4116AAB156E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47CBC694-DAB9-4A16-A921-D50222E929C5}" type="datetime1">
              <a:rPr lang="en-US" smtClean="0"/>
              <a:t>4/4/2024</a:t>
            </a:fld>
            <a:endParaRPr lang="en-US"/>
          </a:p>
        </p:txBody>
      </p:sp>
      <p:sp>
        <p:nvSpPr>
          <p:cNvPr id="5" name="Footer Placeholder 4"/>
          <p:cNvSpPr>
            <a:spLocks noGrp="1"/>
          </p:cNvSpPr>
          <p:nvPr>
            <p:ph type="ftr" sz="quarter" idx="11"/>
          </p:nvPr>
        </p:nvSpPr>
        <p:spPr/>
        <p:txBody>
          <a:bodyPr/>
          <a:lstStyle/>
          <a:p>
            <a:pPr>
              <a:defRPr/>
            </a:pPr>
            <a:r>
              <a:rPr lang="en-IN"/>
              <a:t>DAS DAS &amp; CO CHARTERED ACCOUNTANTS</a:t>
            </a:r>
            <a:endParaRPr lang="en-US"/>
          </a:p>
        </p:txBody>
      </p:sp>
      <p:sp>
        <p:nvSpPr>
          <p:cNvPr id="6" name="Slide Number Placeholder 5"/>
          <p:cNvSpPr>
            <a:spLocks noGrp="1"/>
          </p:cNvSpPr>
          <p:nvPr>
            <p:ph type="sldNum" sz="quarter" idx="12"/>
          </p:nvPr>
        </p:nvSpPr>
        <p:spPr/>
        <p:txBody>
          <a:bodyPr/>
          <a:lstStyle/>
          <a:p>
            <a:pPr>
              <a:defRPr/>
            </a:pPr>
            <a:fld id="{0C6A44E1-9495-4CC7-85BA-5C52977E1E7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pPr>
              <a:defRPr/>
            </a:pPr>
            <a:fld id="{0FA04443-CEAC-4B78-9FA2-0F809A420983}" type="datetime1">
              <a:rPr lang="en-US" smtClean="0"/>
              <a:t>4/4/2024</a:t>
            </a:fld>
            <a:endParaRPr lang="en-US"/>
          </a:p>
        </p:txBody>
      </p:sp>
      <p:sp>
        <p:nvSpPr>
          <p:cNvPr id="9" name="Slide Number Placeholder 8"/>
          <p:cNvSpPr>
            <a:spLocks noGrp="1"/>
          </p:cNvSpPr>
          <p:nvPr>
            <p:ph type="sldNum" sz="quarter" idx="15"/>
          </p:nvPr>
        </p:nvSpPr>
        <p:spPr/>
        <p:txBody>
          <a:bodyPr rtlCol="0"/>
          <a:lstStyle/>
          <a:p>
            <a:pPr>
              <a:defRPr/>
            </a:pPr>
            <a:fld id="{537CD0F2-C9F2-469D-B7E5-E0679F99403A}"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r>
              <a:rPr lang="en-IN"/>
              <a:t>DAS DAS &amp; CO CHARTERED ACCOUNTANTS</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pPr>
              <a:defRPr/>
            </a:pPr>
            <a:fld id="{BDEA2206-ADF3-48E4-9361-FCC14CBE6953}" type="datetime1">
              <a:rPr lang="en-US" smtClean="0"/>
              <a:t>4/4/2024</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pPr>
              <a:defRPr/>
            </a:pPr>
            <a:r>
              <a:rPr lang="en-IN"/>
              <a:t>DAS DAS &amp; CO CHARTERED ACCOUNTANTS</a:t>
            </a:r>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pPr>
              <a:defRPr/>
            </a:pPr>
            <a:fld id="{889AE10A-6635-418D-BCAA-7FBE34A0FC5A}"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1391B4DB-119F-48A4-85BF-81BC211427E1}" type="datetime1">
              <a:rPr lang="en-US" smtClean="0"/>
              <a:t>4/4/2024</a:t>
            </a:fld>
            <a:endParaRPr lang="en-US"/>
          </a:p>
        </p:txBody>
      </p:sp>
      <p:sp>
        <p:nvSpPr>
          <p:cNvPr id="6" name="Footer Placeholder 5"/>
          <p:cNvSpPr>
            <a:spLocks noGrp="1"/>
          </p:cNvSpPr>
          <p:nvPr>
            <p:ph type="ftr" sz="quarter" idx="11"/>
          </p:nvPr>
        </p:nvSpPr>
        <p:spPr/>
        <p:txBody>
          <a:bodyPr/>
          <a:lstStyle/>
          <a:p>
            <a:pPr>
              <a:defRPr/>
            </a:pPr>
            <a:r>
              <a:rPr lang="en-IN"/>
              <a:t>DAS DAS &amp; CO CHARTERED ACCOUNTANTS</a:t>
            </a:r>
            <a:endParaRPr lang="en-US"/>
          </a:p>
        </p:txBody>
      </p:sp>
      <p:sp>
        <p:nvSpPr>
          <p:cNvPr id="7" name="Slide Number Placeholder 6"/>
          <p:cNvSpPr>
            <a:spLocks noGrp="1"/>
          </p:cNvSpPr>
          <p:nvPr>
            <p:ph type="sldNum" sz="quarter" idx="12"/>
          </p:nvPr>
        </p:nvSpPr>
        <p:spPr/>
        <p:txBody>
          <a:bodyPr/>
          <a:lstStyle/>
          <a:p>
            <a:pPr>
              <a:defRPr/>
            </a:pPr>
            <a:fld id="{ECE91AAE-8480-4E3D-B7E9-53032FE0C7EE}" type="slidenum">
              <a:rPr lang="en-US" smtClean="0"/>
              <a:pPr>
                <a:defRPr/>
              </a:pPr>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pPr>
              <a:defRPr/>
            </a:pPr>
            <a:fld id="{CC874EB7-B99E-4EB5-9AD2-2B90C0A3F2D9}" type="datetime1">
              <a:rPr lang="en-US" smtClean="0"/>
              <a:t>4/4/2024</a:t>
            </a:fld>
            <a:endParaRPr lang="en-US"/>
          </a:p>
        </p:txBody>
      </p:sp>
      <p:sp>
        <p:nvSpPr>
          <p:cNvPr id="8" name="Footer Placeholder 7"/>
          <p:cNvSpPr>
            <a:spLocks noGrp="1"/>
          </p:cNvSpPr>
          <p:nvPr>
            <p:ph type="ftr" sz="quarter" idx="11"/>
          </p:nvPr>
        </p:nvSpPr>
        <p:spPr/>
        <p:txBody>
          <a:bodyPr/>
          <a:lstStyle/>
          <a:p>
            <a:pPr>
              <a:defRPr/>
            </a:pPr>
            <a:r>
              <a:rPr lang="en-IN"/>
              <a:t>DAS DAS &amp; CO CHARTERED ACCOUNTANTS</a:t>
            </a:r>
            <a:endParaRPr lang="en-US"/>
          </a:p>
        </p:txBody>
      </p:sp>
      <p:sp>
        <p:nvSpPr>
          <p:cNvPr id="9" name="Slide Number Placeholder 8"/>
          <p:cNvSpPr>
            <a:spLocks noGrp="1"/>
          </p:cNvSpPr>
          <p:nvPr>
            <p:ph type="sldNum" sz="quarter" idx="12"/>
          </p:nvPr>
        </p:nvSpPr>
        <p:spPr/>
        <p:txBody>
          <a:bodyPr/>
          <a:lstStyle/>
          <a:p>
            <a:pPr>
              <a:defRPr/>
            </a:pPr>
            <a:fld id="{9846D143-EA4F-47F4-B3AF-90DECF96DAC4}" type="slidenum">
              <a:rPr lang="en-US" smtClean="0"/>
              <a:pPr>
                <a:defRPr/>
              </a:pPr>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pPr>
              <a:defRPr/>
            </a:pPr>
            <a:fld id="{AF433977-1AC5-4B39-BC57-AFBBACACA9FB}" type="datetime1">
              <a:rPr lang="en-US" smtClean="0"/>
              <a:t>4/4/2024</a:t>
            </a:fld>
            <a:endParaRPr lang="en-US"/>
          </a:p>
        </p:txBody>
      </p:sp>
      <p:sp>
        <p:nvSpPr>
          <p:cNvPr id="7" name="Slide Number Placeholder 6"/>
          <p:cNvSpPr>
            <a:spLocks noGrp="1"/>
          </p:cNvSpPr>
          <p:nvPr>
            <p:ph type="sldNum" sz="quarter" idx="11"/>
          </p:nvPr>
        </p:nvSpPr>
        <p:spPr/>
        <p:txBody>
          <a:bodyPr rtlCol="0"/>
          <a:lstStyle/>
          <a:p>
            <a:pPr>
              <a:defRPr/>
            </a:pPr>
            <a:fld id="{D9DE9164-FB21-468A-80CF-8FE6BF7D340F}"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r>
              <a:rPr lang="en-IN"/>
              <a:t>DAS DAS &amp; CO CHARTERED ACCOUNTANTS</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BCF5E3-2576-41DD-B985-19736BFB0CFB}" type="datetime1">
              <a:rPr lang="en-US" smtClean="0"/>
              <a:t>4/4/2024</a:t>
            </a:fld>
            <a:endParaRPr lang="en-US"/>
          </a:p>
        </p:txBody>
      </p:sp>
      <p:sp>
        <p:nvSpPr>
          <p:cNvPr id="3" name="Footer Placeholder 2"/>
          <p:cNvSpPr>
            <a:spLocks noGrp="1"/>
          </p:cNvSpPr>
          <p:nvPr>
            <p:ph type="ftr" sz="quarter" idx="11"/>
          </p:nvPr>
        </p:nvSpPr>
        <p:spPr/>
        <p:txBody>
          <a:bodyPr/>
          <a:lstStyle/>
          <a:p>
            <a:pPr>
              <a:defRPr/>
            </a:pPr>
            <a:r>
              <a:rPr lang="en-IN"/>
              <a:t>DAS DAS &amp; CO CHARTERED ACCOUNTANTS</a:t>
            </a:r>
            <a:endParaRPr lang="en-US"/>
          </a:p>
        </p:txBody>
      </p:sp>
      <p:sp>
        <p:nvSpPr>
          <p:cNvPr id="4" name="Slide Number Placeholder 3"/>
          <p:cNvSpPr>
            <a:spLocks noGrp="1"/>
          </p:cNvSpPr>
          <p:nvPr>
            <p:ph type="sldNum" sz="quarter" idx="12"/>
          </p:nvPr>
        </p:nvSpPr>
        <p:spPr/>
        <p:txBody>
          <a:bodyPr/>
          <a:lstStyle/>
          <a:p>
            <a:pPr>
              <a:defRPr/>
            </a:pPr>
            <a:fld id="{93A0A822-12BD-4C58-85BE-7410ED27BC1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pPr>
              <a:defRPr/>
            </a:pPr>
            <a:fld id="{0CB10812-1B03-4E42-8CE1-FFC00DB14191}" type="datetime1">
              <a:rPr lang="en-US" smtClean="0"/>
              <a:t>4/4/2024</a:t>
            </a:fld>
            <a:endParaRPr lang="en-US"/>
          </a:p>
        </p:txBody>
      </p:sp>
      <p:sp>
        <p:nvSpPr>
          <p:cNvPr id="22" name="Slide Number Placeholder 21"/>
          <p:cNvSpPr>
            <a:spLocks noGrp="1"/>
          </p:cNvSpPr>
          <p:nvPr>
            <p:ph type="sldNum" sz="quarter" idx="15"/>
          </p:nvPr>
        </p:nvSpPr>
        <p:spPr/>
        <p:txBody>
          <a:bodyPr rtlCol="0"/>
          <a:lstStyle/>
          <a:p>
            <a:pPr>
              <a:defRPr/>
            </a:pPr>
            <a:fld id="{22766325-EF48-494C-BC65-AD5D7F6B89AE}"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r>
              <a:rPr lang="en-IN"/>
              <a:t>DAS DAS &amp; CO CHARTERED ACCOUNTANTS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240A1AAE-3A3B-4C47-9082-2EE5F02469ED}" type="datetime1">
              <a:rPr lang="en-US" smtClean="0"/>
              <a:t>4/4/2024</a:t>
            </a:fld>
            <a:endParaRPr lang="en-US"/>
          </a:p>
        </p:txBody>
      </p:sp>
      <p:sp>
        <p:nvSpPr>
          <p:cNvPr id="18" name="Slide Number Placeholder 17"/>
          <p:cNvSpPr>
            <a:spLocks noGrp="1"/>
          </p:cNvSpPr>
          <p:nvPr>
            <p:ph type="sldNum" sz="quarter" idx="11"/>
          </p:nvPr>
        </p:nvSpPr>
        <p:spPr/>
        <p:txBody>
          <a:bodyPr rtlCol="0"/>
          <a:lstStyle/>
          <a:p>
            <a:pPr>
              <a:defRPr/>
            </a:pPr>
            <a:fld id="{AB2E4563-9C66-47BD-94C9-F14C4D81D2BD}"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r>
              <a:rPr lang="en-IN"/>
              <a:t>DAS DAS &amp; CO CHARTERED ACCOUNTANTS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pPr>
              <a:defRPr/>
            </a:pPr>
            <a:fld id="{4F4F7F4E-5F31-4FAA-803B-FD815E0B65CA}" type="datetime1">
              <a:rPr lang="en-US" smtClean="0"/>
              <a:t>4/4/2024</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n-IN"/>
              <a:t>DAS DAS &amp; CO CHARTERED ACCOUNTANTS</a:t>
            </a:r>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06987C8B-EAD4-4B2C-AE0F-2AFA769AAD0E}"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74638"/>
            <a:ext cx="4267200" cy="1143000"/>
          </a:xfrm>
        </p:spPr>
        <p:style>
          <a:lnRef idx="2">
            <a:schemeClr val="accent6"/>
          </a:lnRef>
          <a:fillRef idx="1">
            <a:schemeClr val="lt1"/>
          </a:fillRef>
          <a:effectRef idx="0">
            <a:schemeClr val="accent6"/>
          </a:effectRef>
          <a:fontRef idx="minor">
            <a:schemeClr val="dk1"/>
          </a:fontRef>
        </p:style>
        <p:txBody>
          <a:bodyPr/>
          <a:lstStyle/>
          <a:p>
            <a:pPr fontAlgn="auto">
              <a:spcAft>
                <a:spcPts val="0"/>
              </a:spcAft>
              <a:defRPr/>
            </a:pPr>
            <a:r>
              <a:rPr lang="en-US" b="1" dirty="0"/>
              <a:t>GST – KEY topics</a:t>
            </a:r>
          </a:p>
        </p:txBody>
      </p:sp>
      <p:sp>
        <p:nvSpPr>
          <p:cNvPr id="5" name="Content Placeholder 2"/>
          <p:cNvSpPr>
            <a:spLocks noGrp="1"/>
          </p:cNvSpPr>
          <p:nvPr>
            <p:ph sz="quarter" idx="1"/>
          </p:nvPr>
        </p:nvSpPr>
        <p:spPr>
          <a:xfrm>
            <a:off x="762000" y="1600200"/>
            <a:ext cx="8915400" cy="2819400"/>
          </a:xfrm>
        </p:spPr>
        <p:style>
          <a:lnRef idx="2">
            <a:schemeClr val="accent1"/>
          </a:lnRef>
          <a:fillRef idx="1">
            <a:schemeClr val="lt1"/>
          </a:fillRef>
          <a:effectRef idx="0">
            <a:schemeClr val="accent1"/>
          </a:effectRef>
          <a:fontRef idx="minor">
            <a:schemeClr val="dk1"/>
          </a:fontRef>
        </p:style>
        <p:txBody>
          <a:bodyPr rtlCol="0">
            <a:noAutofit/>
          </a:bodyPr>
          <a:lstStyle/>
          <a:p>
            <a:pPr marL="1831975" indent="-3175" fontAlgn="auto">
              <a:spcAft>
                <a:spcPts val="0"/>
              </a:spcAft>
              <a:buFont typeface="Franklin Gothic Book" pitchFamily="34" charset="0"/>
              <a:buNone/>
              <a:defRPr/>
            </a:pPr>
            <a:r>
              <a:rPr lang="en-US" sz="4000" b="1" dirty="0">
                <a:solidFill>
                  <a:schemeClr val="accent3">
                    <a:lumMod val="40000"/>
                    <a:lumOff val="60000"/>
                  </a:schemeClr>
                </a:solidFill>
                <a:latin typeface="+mj-lt"/>
              </a:rPr>
              <a:t>GST SEMINAR EIRC</a:t>
            </a:r>
            <a:endParaRPr lang="en-US" sz="4000" b="1" i="1" dirty="0">
              <a:solidFill>
                <a:schemeClr val="accent3">
                  <a:lumMod val="40000"/>
                  <a:lumOff val="60000"/>
                </a:schemeClr>
              </a:solidFill>
              <a:latin typeface="+mj-lt"/>
            </a:endParaRPr>
          </a:p>
          <a:p>
            <a:pPr marL="1831975" indent="-3175" fontAlgn="auto">
              <a:spcAft>
                <a:spcPts val="0"/>
              </a:spcAft>
              <a:buFont typeface="Franklin Gothic Book" pitchFamily="34" charset="0"/>
              <a:buNone/>
              <a:defRPr/>
            </a:pPr>
            <a:r>
              <a:rPr lang="en-US" sz="4000" b="1" i="1" dirty="0">
                <a:solidFill>
                  <a:schemeClr val="accent3">
                    <a:lumMod val="40000"/>
                    <a:lumOff val="60000"/>
                  </a:schemeClr>
                </a:solidFill>
                <a:latin typeface="+mj-lt"/>
              </a:rPr>
              <a:t>3</a:t>
            </a:r>
            <a:r>
              <a:rPr lang="en-US" sz="4000" b="1" i="1" baseline="30000" dirty="0">
                <a:solidFill>
                  <a:schemeClr val="accent3">
                    <a:lumMod val="40000"/>
                    <a:lumOff val="60000"/>
                  </a:schemeClr>
                </a:solidFill>
                <a:latin typeface="+mj-lt"/>
              </a:rPr>
              <a:t>RD</a:t>
            </a:r>
            <a:r>
              <a:rPr lang="en-US" sz="4000" b="1" i="1" dirty="0">
                <a:solidFill>
                  <a:schemeClr val="accent3">
                    <a:lumMod val="40000"/>
                    <a:lumOff val="60000"/>
                  </a:schemeClr>
                </a:solidFill>
                <a:latin typeface="+mj-lt"/>
              </a:rPr>
              <a:t> APRIL 2024</a:t>
            </a:r>
            <a:endParaRPr lang="en-US" sz="1800" b="1" i="1" dirty="0">
              <a:solidFill>
                <a:schemeClr val="accent3">
                  <a:lumMod val="40000"/>
                  <a:lumOff val="60000"/>
                </a:schemeClr>
              </a:solidFill>
              <a:latin typeface="+mj-lt"/>
            </a:endParaRPr>
          </a:p>
        </p:txBody>
      </p:sp>
      <p:sp>
        <p:nvSpPr>
          <p:cNvPr id="2" name="TextBox 1"/>
          <p:cNvSpPr txBox="1"/>
          <p:nvPr/>
        </p:nvSpPr>
        <p:spPr>
          <a:xfrm>
            <a:off x="8610600" y="6387152"/>
            <a:ext cx="4191000" cy="738664"/>
          </a:xfrm>
          <a:prstGeom prst="rect">
            <a:avLst/>
          </a:prstGeom>
          <a:noFill/>
        </p:spPr>
        <p:txBody>
          <a:bodyPr wrap="square" rtlCol="0">
            <a:spAutoFit/>
          </a:bodyPr>
          <a:lstStyle/>
          <a:p>
            <a:pPr algn="ctr"/>
            <a:r>
              <a:rPr lang="en-US" sz="2400" b="1" dirty="0">
                <a:solidFill>
                  <a:schemeClr val="bg1"/>
                </a:solidFill>
                <a:latin typeface="+mj-lt"/>
              </a:rPr>
              <a:t>DAS DAS &amp; Co</a:t>
            </a:r>
          </a:p>
          <a:p>
            <a:pPr algn="ctr"/>
            <a:r>
              <a:rPr lang="en-US" i="1" dirty="0">
                <a:solidFill>
                  <a:schemeClr val="bg1"/>
                </a:solidFill>
                <a:latin typeface="+mj-lt"/>
              </a:rPr>
              <a:t>Chartered Accountants</a:t>
            </a:r>
          </a:p>
        </p:txBody>
      </p:sp>
      <p:sp>
        <p:nvSpPr>
          <p:cNvPr id="6" name="Content Placeholder 2">
            <a:extLst>
              <a:ext uri="{FF2B5EF4-FFF2-40B4-BE49-F238E27FC236}">
                <a16:creationId xmlns:a16="http://schemas.microsoft.com/office/drawing/2014/main" id="{C095636F-A6A7-4FC8-A516-EEB7DDB60AA6}"/>
              </a:ext>
            </a:extLst>
          </p:cNvPr>
          <p:cNvSpPr txBox="1">
            <a:spLocks/>
          </p:cNvSpPr>
          <p:nvPr/>
        </p:nvSpPr>
        <p:spPr>
          <a:xfrm>
            <a:off x="3810000" y="4757980"/>
            <a:ext cx="7162800" cy="1825382"/>
          </a:xfrm>
          <a:prstGeom prst="rect">
            <a:avLst/>
          </a:prstGeom>
        </p:spPr>
        <p:style>
          <a:lnRef idx="2">
            <a:schemeClr val="dk1"/>
          </a:lnRef>
          <a:fillRef idx="1">
            <a:schemeClr val="lt1"/>
          </a:fillRef>
          <a:effectRef idx="0">
            <a:schemeClr val="dk1"/>
          </a:effectRef>
          <a:fontRef idx="minor">
            <a:schemeClr val="dk1"/>
          </a:fontRef>
        </p:style>
        <p:txBody>
          <a:bodyPr vert="horz" rtlCol="0">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1831975" indent="-3175" algn="r" fontAlgn="auto">
              <a:spcAft>
                <a:spcPts val="0"/>
              </a:spcAft>
              <a:buFont typeface="Franklin Gothic Book" pitchFamily="34" charset="0"/>
              <a:buNone/>
              <a:defRPr/>
            </a:pPr>
            <a:r>
              <a:rPr lang="en-US" sz="2000" dirty="0">
                <a:latin typeface="+mj-lt"/>
              </a:rPr>
              <a:t>DAS </a:t>
            </a:r>
            <a:r>
              <a:rPr lang="en-US" sz="2000" dirty="0" err="1">
                <a:latin typeface="+mj-lt"/>
              </a:rPr>
              <a:t>DAS</a:t>
            </a:r>
            <a:r>
              <a:rPr lang="en-US" sz="2000" dirty="0">
                <a:latin typeface="+mj-lt"/>
              </a:rPr>
              <a:t> &amp; CO</a:t>
            </a:r>
          </a:p>
          <a:p>
            <a:pPr marL="1831975" indent="-3175" algn="r" fontAlgn="auto">
              <a:spcAft>
                <a:spcPts val="0"/>
              </a:spcAft>
              <a:buFont typeface="Franklin Gothic Book" pitchFamily="34" charset="0"/>
              <a:buNone/>
              <a:defRPr/>
            </a:pPr>
            <a:r>
              <a:rPr lang="en-US" sz="2000" i="1" dirty="0">
                <a:latin typeface="+mj-lt"/>
              </a:rPr>
              <a:t>Chartered Accountants</a:t>
            </a:r>
            <a:endParaRPr lang="en-US" sz="4400" i="1" dirty="0">
              <a:solidFill>
                <a:schemeClr val="accent3">
                  <a:lumMod val="40000"/>
                  <a:lumOff val="60000"/>
                </a:schemeClr>
              </a:solidFill>
              <a:latin typeface="+mj-lt"/>
            </a:endParaRPr>
          </a:p>
          <a:p>
            <a:pPr marL="1831975" indent="-3175" algn="r" fontAlgn="auto">
              <a:spcAft>
                <a:spcPts val="0"/>
              </a:spcAft>
              <a:buFont typeface="Franklin Gothic Book" pitchFamily="34" charset="0"/>
              <a:buNone/>
              <a:defRPr/>
            </a:pPr>
            <a:r>
              <a:rPr lang="en-US" sz="2000" i="1" dirty="0">
                <a:latin typeface="+mj-lt"/>
              </a:rPr>
              <a:t>Govind Bhaban, 2 Brabourne Road, Kolkata 700001</a:t>
            </a:r>
          </a:p>
          <a:p>
            <a:pPr marL="1831975" indent="-3175" algn="r" fontAlgn="auto">
              <a:spcAft>
                <a:spcPts val="0"/>
              </a:spcAft>
              <a:buFont typeface="Franklin Gothic Book" pitchFamily="34" charset="0"/>
              <a:buNone/>
              <a:defRPr/>
            </a:pPr>
            <a:r>
              <a:rPr lang="en-US" sz="2000" i="1" dirty="0">
                <a:latin typeface="+mj-lt"/>
              </a:rPr>
              <a:t>ca.indranildas@gmail.com/9831171826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normAutofit/>
          </a:bodyPr>
          <a:lstStyle/>
          <a:p>
            <a:pPr algn="ctr"/>
            <a:r>
              <a:rPr lang="en-IN" b="1" i="1" u="sng" dirty="0">
                <a:solidFill>
                  <a:srgbClr val="00B050"/>
                </a:solidFill>
              </a:rPr>
              <a:t>M/S </a:t>
            </a:r>
            <a:r>
              <a:rPr lang="en-IN" b="1" i="1" u="sng" dirty="0" err="1">
                <a:solidFill>
                  <a:srgbClr val="00B050"/>
                </a:solidFill>
              </a:rPr>
              <a:t>bba</a:t>
            </a:r>
            <a:r>
              <a:rPr lang="en-IN" b="1" i="1" u="sng" dirty="0">
                <a:solidFill>
                  <a:srgbClr val="00B050"/>
                </a:solidFill>
              </a:rPr>
              <a:t> infrastructure ltd vs senior </a:t>
            </a:r>
            <a:r>
              <a:rPr lang="en-IN" b="1" i="1" u="sng" dirty="0" err="1">
                <a:solidFill>
                  <a:srgbClr val="00B050"/>
                </a:solidFill>
              </a:rPr>
              <a:t>jc</a:t>
            </a:r>
            <a:r>
              <a:rPr lang="en-IN" b="1" i="1" u="sng" dirty="0">
                <a:solidFill>
                  <a:srgbClr val="00B050"/>
                </a:solidFill>
              </a:rPr>
              <a:t> of </a:t>
            </a:r>
            <a:r>
              <a:rPr lang="en-IN" b="1" i="1" u="sng" dirty="0" err="1">
                <a:solidFill>
                  <a:srgbClr val="00B050"/>
                </a:solidFill>
              </a:rPr>
              <a:t>st</a:t>
            </a:r>
            <a:r>
              <a:rPr lang="en-IN" b="1" i="1" u="sng" dirty="0">
                <a:solidFill>
                  <a:srgbClr val="00B050"/>
                </a:solidFill>
              </a:rPr>
              <a:t>- dec 13-2023-Calcutta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ISSUE: </a:t>
            </a:r>
            <a:r>
              <a:rPr lang="en-US" sz="2000" dirty="0"/>
              <a:t>Whether ITC can be availed by Registered Person when returns are filed beyond statutory period stipulated u/s 16(4) of CGST Act?</a:t>
            </a:r>
            <a:r>
              <a:rPr lang="en-US" sz="1600" dirty="0"/>
              <a:t> </a:t>
            </a: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RELEVANT SECTIONS: </a:t>
            </a:r>
            <a:r>
              <a:rPr lang="en-US" sz="2000" dirty="0"/>
              <a:t>Sec 16(4) of the CGST Act 2017, 16(1) of the CGST.</a:t>
            </a: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VERDICT</a:t>
            </a:r>
            <a:r>
              <a:rPr lang="en-IN" dirty="0">
                <a:effectLst/>
                <a:latin typeface="Bookman Old Style" panose="02050604050505020204" pitchFamily="18" charset="0"/>
                <a:ea typeface="Calibri" panose="020F0502020204030204" pitchFamily="34" charset="0"/>
                <a:cs typeface="Times New Roman" panose="02020603050405020304" pitchFamily="18" charset="0"/>
              </a:rPr>
              <a:t>: </a:t>
            </a:r>
            <a:r>
              <a:rPr lang="en-IN" sz="2000" dirty="0">
                <a:effectLst/>
                <a:latin typeface="Bookman Old Style" panose="02050604050505020204" pitchFamily="18" charset="0"/>
                <a:ea typeface="Calibri" panose="020F0502020204030204" pitchFamily="34" charset="0"/>
                <a:cs typeface="Times New Roman" panose="02020603050405020304" pitchFamily="18" charset="0"/>
              </a:rPr>
              <a:t>a)</a:t>
            </a:r>
            <a:r>
              <a:rPr lang="en-US" sz="2000" dirty="0"/>
              <a:t> The Honorable High Court dismissed the Writ Petition and held that Sec 16(1) of the CGST Act is an enabling provision allowing ITC and Sec 16(4) of the CGST Act, 2017 imposing restriction on the filing belated returns for availing Credit </a:t>
            </a:r>
            <a:r>
              <a:rPr lang="en-US" sz="2000" b="1" dirty="0"/>
              <a:t>is valid in nature.</a:t>
            </a:r>
            <a:endParaRPr lang="en-US" sz="1600" b="1" dirty="0"/>
          </a:p>
          <a:p>
            <a:pPr algn="just"/>
            <a:r>
              <a:rPr lang="en-US" sz="2000" dirty="0"/>
              <a:t>The Honorable High Court relies on the SC Judgement of </a:t>
            </a:r>
            <a:r>
              <a:rPr lang="en-US" sz="2000" b="1" i="1" dirty="0"/>
              <a:t>ALD Automotive Pvt Ltd </a:t>
            </a:r>
            <a:r>
              <a:rPr lang="en-US" sz="2000" dirty="0"/>
              <a:t>observed that the conditions  under which the concessions and benefits are given are always to be strictly construed. And the time under which a return is to be filed for the purpose of assessment of tax cannot be dependent on the will of the dealer.</a:t>
            </a:r>
          </a:p>
          <a:p>
            <a:pPr algn="just"/>
            <a:r>
              <a:rPr lang="en-US" sz="2000" dirty="0"/>
              <a:t>TVS Motor Judgement is included- ITC is a form of concession provided under the CGST Act which cannot be availed as a matter of right but only as per the terms of the statute, therefore the conditions mentioned has to be fulfilled by the dealer.</a:t>
            </a:r>
            <a:endParaRPr lang="en-US" sz="28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IN" sz="1800" dirty="0">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1392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normAutofit/>
          </a:bodyPr>
          <a:lstStyle/>
          <a:p>
            <a:pPr algn="ctr"/>
            <a:r>
              <a:rPr lang="en-IN" b="1" i="1" u="sng" dirty="0">
                <a:solidFill>
                  <a:srgbClr val="00B050"/>
                </a:solidFill>
              </a:rPr>
              <a:t>M/S </a:t>
            </a:r>
            <a:r>
              <a:rPr lang="en-IN" b="1" i="1" u="sng" dirty="0" err="1">
                <a:solidFill>
                  <a:srgbClr val="00B050"/>
                </a:solidFill>
              </a:rPr>
              <a:t>bba</a:t>
            </a:r>
            <a:r>
              <a:rPr lang="en-IN" b="1" i="1" u="sng" dirty="0">
                <a:solidFill>
                  <a:srgbClr val="00B050"/>
                </a:solidFill>
              </a:rPr>
              <a:t> infrastructure ltd vs senior </a:t>
            </a:r>
            <a:r>
              <a:rPr lang="en-IN" b="1" i="1" u="sng" dirty="0" err="1">
                <a:solidFill>
                  <a:srgbClr val="00B050"/>
                </a:solidFill>
              </a:rPr>
              <a:t>jc</a:t>
            </a:r>
            <a:r>
              <a:rPr lang="en-IN" b="1" i="1" u="sng" dirty="0">
                <a:solidFill>
                  <a:srgbClr val="00B050"/>
                </a:solidFill>
              </a:rPr>
              <a:t> of </a:t>
            </a:r>
            <a:r>
              <a:rPr lang="en-IN" b="1" i="1" u="sng" dirty="0" err="1">
                <a:solidFill>
                  <a:srgbClr val="00B050"/>
                </a:solidFill>
              </a:rPr>
              <a:t>st</a:t>
            </a:r>
            <a:r>
              <a:rPr lang="en-IN" b="1" i="1" u="sng" dirty="0">
                <a:solidFill>
                  <a:srgbClr val="00B050"/>
                </a:solidFill>
              </a:rPr>
              <a:t>- dec 13-2023-Calcutta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lnSpcReduction="10000"/>
          </a:bodyPr>
          <a:lstStyle/>
          <a:p>
            <a:pPr algn="just"/>
            <a:r>
              <a:rPr lang="en-US" sz="2000" dirty="0"/>
              <a:t>In the case of </a:t>
            </a:r>
            <a:r>
              <a:rPr lang="en-US" b="1" i="1" dirty="0" err="1"/>
              <a:t>Tirumalakonda</a:t>
            </a:r>
            <a:r>
              <a:rPr lang="en-US" b="1" i="1" dirty="0"/>
              <a:t> </a:t>
            </a:r>
            <a:r>
              <a:rPr lang="en-US" b="1" i="1" dirty="0" err="1"/>
              <a:t>Plywoods</a:t>
            </a:r>
            <a:r>
              <a:rPr lang="en-US" b="1" i="1" dirty="0"/>
              <a:t> v. Assistant Commissioner-State Tax [W.P. No. 24235 of 2022 dated July 18, 2023], </a:t>
            </a:r>
            <a:r>
              <a:rPr lang="en-US" sz="2000" dirty="0"/>
              <a:t>the central issue was </a:t>
            </a:r>
            <a:r>
              <a:rPr lang="en-US" dirty="0"/>
              <a:t>whether Section 16(2) of the CGST Act, being a non-obstante clause would prevail over Section 16(4) of the CGST Act. </a:t>
            </a:r>
          </a:p>
          <a:p>
            <a:pPr algn="just"/>
            <a:r>
              <a:rPr lang="en-US" b="1" i="1" dirty="0">
                <a:latin typeface="Bookman Old Style" panose="02050604050505020204" pitchFamily="18" charset="0"/>
                <a:ea typeface="Calibri" panose="020F0502020204030204" pitchFamily="34" charset="0"/>
                <a:cs typeface="Times New Roman" panose="02020603050405020304" pitchFamily="18" charset="0"/>
              </a:rPr>
              <a:t>It was further noted that </a:t>
            </a:r>
            <a:r>
              <a:rPr lang="en-US" dirty="0"/>
              <a:t>Section 16 which clearly stipulates that the grant of ITC is subject to the condition stated in the CGST Act. Further, it is stated that the provision under Section 16(4) is one of the conditions making the registered person eligible to avail of ITC and is not violative of Article 300 A of the Constitution of India. Similar stand by Patna High Court in case of </a:t>
            </a:r>
            <a:r>
              <a:rPr lang="en-US" b="1" i="1" dirty="0"/>
              <a:t>Gobinda Construction Vs UOI.</a:t>
            </a:r>
          </a:p>
          <a:p>
            <a:pPr algn="just"/>
            <a:r>
              <a:rPr lang="en-US" dirty="0"/>
              <a:t>The Supreme Court has issued a Notice against the Judgement of </a:t>
            </a:r>
            <a:r>
              <a:rPr lang="en-US" dirty="0" err="1"/>
              <a:t>Honble</a:t>
            </a:r>
            <a:r>
              <a:rPr lang="en-US" dirty="0"/>
              <a:t> Patna High Court in case of Gobinda Construction- Jan 3 2024</a:t>
            </a:r>
          </a:p>
          <a:p>
            <a:pPr algn="just"/>
            <a:r>
              <a:rPr lang="en-US" dirty="0"/>
              <a:t>Keep a Close look at </a:t>
            </a:r>
            <a:r>
              <a:rPr lang="en-US" b="1" i="1" dirty="0" err="1"/>
              <a:t>Mritunjay</a:t>
            </a:r>
            <a:r>
              <a:rPr lang="en-US" b="1" i="1" dirty="0"/>
              <a:t> Kumar Vs UOI listed at Apex Court.</a:t>
            </a:r>
          </a:p>
        </p:txBody>
      </p:sp>
    </p:spTree>
    <p:extLst>
      <p:ext uri="{BB962C8B-B14F-4D97-AF65-F5344CB8AC3E}">
        <p14:creationId xmlns:p14="http://schemas.microsoft.com/office/powerpoint/2010/main" val="2961943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normAutofit/>
          </a:bodyPr>
          <a:lstStyle/>
          <a:p>
            <a:pPr algn="ctr"/>
            <a:r>
              <a:rPr lang="en-IN" b="1" i="1" u="sng" dirty="0">
                <a:solidFill>
                  <a:srgbClr val="00B050"/>
                </a:solidFill>
              </a:rPr>
              <a:t>SEC 16(4) OF THE CGST ACT- ISSUES</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fontScale="92500"/>
          </a:bodyPr>
          <a:lstStyle/>
          <a:p>
            <a:pPr algn="just"/>
            <a:r>
              <a:rPr lang="en-IN" b="1" i="1" dirty="0">
                <a:latin typeface="Bookman Old Style" panose="02050604050505020204" pitchFamily="18" charset="0"/>
                <a:ea typeface="Calibri" panose="020F0502020204030204" pitchFamily="34" charset="0"/>
                <a:cs typeface="Times New Roman" panose="02020603050405020304" pitchFamily="18" charset="0"/>
              </a:rPr>
              <a:t>STILL AMBIGUITY: </a:t>
            </a:r>
            <a:r>
              <a:rPr lang="en-US" dirty="0"/>
              <a:t>IS Section 16(4) is violative of Article 14 and 19(1)(g) of the Constitution of India ?</a:t>
            </a:r>
          </a:p>
          <a:p>
            <a:pPr algn="just"/>
            <a:r>
              <a:rPr lang="en-US" b="1" dirty="0"/>
              <a:t>Article 14 </a:t>
            </a:r>
            <a:r>
              <a:rPr lang="en-US" dirty="0"/>
              <a:t>of the Constitution of India reads as under: “The State shall not deny to any person equality before the law or the equal protection of the laws within the territory of India.”</a:t>
            </a:r>
          </a:p>
          <a:p>
            <a:pPr algn="just"/>
            <a:r>
              <a:rPr lang="en-US" b="1" dirty="0"/>
              <a:t>Article 19 ( 1) (g) </a:t>
            </a:r>
            <a:r>
              <a:rPr lang="en-US" dirty="0"/>
              <a:t>of Constitution of India provides Right to practice any profession or to carry on any occupation, trade or business to all citizens subject to Art.</a:t>
            </a:r>
          </a:p>
          <a:p>
            <a:pPr algn="just"/>
            <a:r>
              <a:rPr lang="en-US" b="1" i="1" u="sng" dirty="0"/>
              <a:t>Instances where 16(4) is not considered by Government</a:t>
            </a:r>
            <a:r>
              <a:rPr lang="en-US" dirty="0"/>
              <a:t>. 1. The input tax credit is allowed under section </a:t>
            </a:r>
            <a:r>
              <a:rPr lang="en-US" b="1" u="sng" dirty="0"/>
              <a:t>18(1)(d</a:t>
            </a:r>
            <a:r>
              <a:rPr lang="en-US" dirty="0"/>
              <a:t>) to eligible taxpayers even though they have not claimed credit within the time limit in section 16(4) of the CGST Act. ( Exempt to Taxable)</a:t>
            </a:r>
          </a:p>
          <a:p>
            <a:pPr algn="just"/>
            <a:r>
              <a:rPr lang="en-US" dirty="0"/>
              <a:t>2. The input tax credit is allowed to IRPs in respect of Corporate Debtors who are undergoing the CIRP process under the Insolvency and Bankruptcy Code vide </a:t>
            </a:r>
            <a:r>
              <a:rPr lang="en-US" b="1" i="1" dirty="0"/>
              <a:t>notification 11/2020-Central Tax dated 21 Mar 2020</a:t>
            </a:r>
            <a:r>
              <a:rPr lang="en-US" dirty="0"/>
              <a:t>;</a:t>
            </a:r>
            <a:endParaRPr lang="en-IN" dirty="0"/>
          </a:p>
        </p:txBody>
      </p:sp>
    </p:spTree>
    <p:extLst>
      <p:ext uri="{BB962C8B-B14F-4D97-AF65-F5344CB8AC3E}">
        <p14:creationId xmlns:p14="http://schemas.microsoft.com/office/powerpoint/2010/main" val="516103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normAutofit/>
          </a:bodyPr>
          <a:lstStyle/>
          <a:p>
            <a:pPr algn="ctr"/>
            <a:r>
              <a:rPr lang="en-IN" b="1" i="1" u="sng" dirty="0">
                <a:solidFill>
                  <a:srgbClr val="00B050"/>
                </a:solidFill>
              </a:rPr>
              <a:t>SEC 16(4) OF THE CGST ACT- ISSUES-2</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fontScale="92500"/>
          </a:bodyPr>
          <a:lstStyle/>
          <a:p>
            <a:pPr algn="just"/>
            <a:r>
              <a:rPr lang="en-US" b="1" dirty="0"/>
              <a:t>Retrospective amendment to section 7(1)(aa)</a:t>
            </a:r>
            <a:r>
              <a:rPr lang="en-US" dirty="0"/>
              <a:t> of CGST Act notified from 1 Jan 2022 and have been allowed an input tax credit for fifty-four (54) months since the retrospective amendment-</a:t>
            </a:r>
            <a:r>
              <a:rPr lang="en-US" b="1" i="1" dirty="0"/>
              <a:t> Clubs and Association.</a:t>
            </a:r>
          </a:p>
          <a:p>
            <a:pPr algn="just"/>
            <a:r>
              <a:rPr lang="en-US" dirty="0"/>
              <a:t>The input tax credit is allowed on the restoration of registration in appeal in cases where registration was canceled and login credentials blocked due to the action of Proper Officer which came to be overturned by Appellate Authority, and all outstanding returns were filed in one go.</a:t>
            </a:r>
            <a:endParaRPr lang="en-US" b="1" i="1" dirty="0"/>
          </a:p>
          <a:p>
            <a:pPr algn="just"/>
            <a:r>
              <a:rPr lang="en-US" b="1" i="1" dirty="0"/>
              <a:t>CASES in </a:t>
            </a:r>
            <a:r>
              <a:rPr lang="en-US" b="1" i="1" dirty="0" err="1"/>
              <a:t>favour</a:t>
            </a:r>
            <a:r>
              <a:rPr lang="en-US" b="1" i="1" dirty="0"/>
              <a:t> of Dealer-</a:t>
            </a:r>
            <a:r>
              <a:rPr lang="en-US" dirty="0"/>
              <a:t>the Honorable Madras High Court in the case </a:t>
            </a:r>
            <a:r>
              <a:rPr lang="en-US" b="1" i="1" dirty="0"/>
              <a:t>of </a:t>
            </a:r>
            <a:r>
              <a:rPr lang="en-US" b="1" i="1" dirty="0" err="1"/>
              <a:t>Tvl</a:t>
            </a:r>
            <a:r>
              <a:rPr lang="en-US" b="1" i="1" dirty="0"/>
              <a:t>. </a:t>
            </a:r>
            <a:r>
              <a:rPr lang="en-US" b="1" i="1" dirty="0" err="1"/>
              <a:t>Kavin</a:t>
            </a:r>
            <a:r>
              <a:rPr lang="en-US" b="1" i="1" dirty="0"/>
              <a:t> HP Gas </a:t>
            </a:r>
            <a:r>
              <a:rPr lang="en-US" b="1" i="1" dirty="0" err="1"/>
              <a:t>GraminVitrak</a:t>
            </a:r>
            <a:r>
              <a:rPr lang="en-US" b="1" i="1" dirty="0"/>
              <a:t> v. The Commissioner of Commercial Taxes &amp; </a:t>
            </a:r>
            <a:r>
              <a:rPr lang="en-US" b="1" i="1" dirty="0" err="1"/>
              <a:t>Ors</a:t>
            </a:r>
            <a:r>
              <a:rPr lang="en-US" b="1" i="1" dirty="0"/>
              <a:t> [W.P.(MD). Nos.7173 and 7174 of 2023 dated November 24, 2023]</a:t>
            </a:r>
            <a:r>
              <a:rPr lang="en-US" dirty="0"/>
              <a:t> allowed the filing of belated returns for availing ITC in cases where the taxpayer was unable to file GSTR-3B when the registered person is not able to pay taxes on outward supply due to financial hardship.</a:t>
            </a:r>
            <a:r>
              <a:rPr lang="en-US" b="1" i="1" dirty="0"/>
              <a:t>	</a:t>
            </a:r>
          </a:p>
          <a:p>
            <a:pPr algn="just"/>
            <a:r>
              <a:rPr lang="en-IN" b="1" i="1" dirty="0"/>
              <a:t>Apply the law in different treatments under different circumstance is not as per Constitutional Rights.</a:t>
            </a:r>
          </a:p>
        </p:txBody>
      </p:sp>
    </p:spTree>
    <p:extLst>
      <p:ext uri="{BB962C8B-B14F-4D97-AF65-F5344CB8AC3E}">
        <p14:creationId xmlns:p14="http://schemas.microsoft.com/office/powerpoint/2010/main" val="564566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normAutofit/>
          </a:bodyPr>
          <a:lstStyle/>
          <a:p>
            <a:pPr algn="ctr"/>
            <a:r>
              <a:rPr lang="en-IN" b="1" i="1" u="sng" dirty="0">
                <a:solidFill>
                  <a:srgbClr val="00B050"/>
                </a:solidFill>
              </a:rPr>
              <a:t>TVL.KAVIN HP GAS GRAMIN VITRAK Vs comm of comm taxes- madras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fontScale="92500"/>
          </a:bodyPr>
          <a:lstStyle/>
          <a:p>
            <a:pPr algn="just"/>
            <a:r>
              <a:rPr lang="en-IN" b="1" dirty="0"/>
              <a:t>ISSUE: </a:t>
            </a:r>
            <a:r>
              <a:rPr lang="en-US" dirty="0"/>
              <a:t>Whether ITC can be claimed by submitting physical FORM GSTR-3B returns when FORM GSTR-2 was not notified?</a:t>
            </a:r>
          </a:p>
          <a:p>
            <a:pPr algn="just"/>
            <a:r>
              <a:rPr lang="en-US" b="1" i="1" dirty="0"/>
              <a:t>VERDICT:  </a:t>
            </a:r>
            <a:r>
              <a:rPr lang="en-US" dirty="0"/>
              <a:t>Yes, the Hon'ble Court held that the respondents without giving any opportunity to file the returns 	by notifying the Form GSTR-2 cannot expect the taxable person to file returns. Hence, the Respondents ought to allow the dealers to file returns manually and the writ petitions were allowed without any cost.</a:t>
            </a:r>
          </a:p>
          <a:p>
            <a:pPr algn="just"/>
            <a:r>
              <a:rPr lang="en-US" dirty="0"/>
              <a:t>The Honorable Madras High Court observed that if the GSTN provided an option for filing GSTN without payment of tax or incomplete FORM GSTR-3B, the dealer would be eligible for claiming ITC. The same was not provided in the GSTN network hence, the dealers are restricted from claiming ITC on the ground of non-filing of FORM GSTR-3B within the prescribed time If the option of filing incomplete filing of FORM GSTR-3B is provided in the GSTN network the dealers would avail the claim and determine self-assessed ITC online. The Petitioner had expressed real practical difficulty.</a:t>
            </a:r>
            <a:endParaRPr lang="en-IN" b="1" i="1" dirty="0"/>
          </a:p>
        </p:txBody>
      </p:sp>
    </p:spTree>
    <p:extLst>
      <p:ext uri="{BB962C8B-B14F-4D97-AF65-F5344CB8AC3E}">
        <p14:creationId xmlns:p14="http://schemas.microsoft.com/office/powerpoint/2010/main" val="4178641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normAutofit/>
          </a:bodyPr>
          <a:lstStyle/>
          <a:p>
            <a:pPr algn="ctr"/>
            <a:r>
              <a:rPr lang="en-IN" b="1" i="1" u="sng" dirty="0">
                <a:solidFill>
                  <a:srgbClr val="00B050"/>
                </a:solidFill>
              </a:rPr>
              <a:t>TVL.KAVIN HP GAS GRAMIN VITRAK Vs comm of comm taxes- madras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dirty="0" err="1"/>
              <a:t>Absense</a:t>
            </a:r>
            <a:r>
              <a:rPr lang="en-IN" dirty="0"/>
              <a:t> of enabling mechanism the </a:t>
            </a:r>
            <a:r>
              <a:rPr lang="en-IN" dirty="0" err="1"/>
              <a:t>assessee</a:t>
            </a:r>
            <a:r>
              <a:rPr lang="en-IN" dirty="0"/>
              <a:t> should not be denied from availing credit</a:t>
            </a:r>
            <a:r>
              <a:rPr lang="en-US" dirty="0"/>
              <a:t>.</a:t>
            </a:r>
          </a:p>
          <a:p>
            <a:pPr algn="just"/>
            <a:r>
              <a:rPr lang="en-US" dirty="0"/>
              <a:t>The Honorable Court held that the Respondents shall permit the petitioner to file manual returns whenever the petitioner is claiming ITC on the outward supply/sales without paying taxes and directed the respondents to accept the belated returns and if the returns are otherwise in order and accordance with the law, the claim of ITC may be allowed. Hence, the Impugned Orders is quashed and the writ petition is allowed.</a:t>
            </a:r>
          </a:p>
          <a:p>
            <a:pPr algn="just"/>
            <a:r>
              <a:rPr lang="en-US" dirty="0"/>
              <a:t>The Honorable Court relied on the judgment passed by the Punjab and Haryana High Court in the case of </a:t>
            </a:r>
            <a:r>
              <a:rPr lang="en-US" b="1" dirty="0"/>
              <a:t>Hans Raj Sons v. Union of India and others [CWP No. 36393 of 2019 dated December 16, 2019], </a:t>
            </a:r>
            <a:r>
              <a:rPr lang="en-US" dirty="0"/>
              <a:t>and </a:t>
            </a:r>
            <a:r>
              <a:rPr lang="en-US" b="1" dirty="0" err="1"/>
              <a:t>Adfert</a:t>
            </a:r>
            <a:r>
              <a:rPr lang="en-US" b="1" dirty="0"/>
              <a:t> Technologies Private Limited v. Union of India and others [CWP No. 30949 of 2018 dated November 04, 2019],</a:t>
            </a:r>
            <a:endParaRPr lang="en-IN" b="1" i="1" dirty="0"/>
          </a:p>
        </p:txBody>
      </p:sp>
    </p:spTree>
    <p:extLst>
      <p:ext uri="{BB962C8B-B14F-4D97-AF65-F5344CB8AC3E}">
        <p14:creationId xmlns:p14="http://schemas.microsoft.com/office/powerpoint/2010/main" val="1924250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14401"/>
            <a:ext cx="10058400" cy="2590800"/>
          </a:xfrm>
        </p:spPr>
        <p:txBody>
          <a:bodyPr/>
          <a:lstStyle/>
          <a:p>
            <a:r>
              <a:rPr lang="en-US" u="sng" dirty="0"/>
              <a:t>THANK YOU</a:t>
            </a:r>
            <a:endParaRPr lang="en-IN" u="sng" dirty="0"/>
          </a:p>
        </p:txBody>
      </p:sp>
    </p:spTree>
    <p:extLst>
      <p:ext uri="{BB962C8B-B14F-4D97-AF65-F5344CB8AC3E}">
        <p14:creationId xmlns:p14="http://schemas.microsoft.com/office/powerpoint/2010/main" val="2040772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74638"/>
            <a:ext cx="9956800" cy="792162"/>
          </a:xfrm>
        </p:spPr>
        <p:style>
          <a:lnRef idx="2">
            <a:schemeClr val="dk1"/>
          </a:lnRef>
          <a:fillRef idx="1">
            <a:schemeClr val="lt1"/>
          </a:fillRef>
          <a:effectRef idx="0">
            <a:schemeClr val="dk1"/>
          </a:effectRef>
          <a:fontRef idx="minor">
            <a:schemeClr val="dk1"/>
          </a:fontRef>
        </p:style>
        <p:txBody>
          <a:bodyPr/>
          <a:lstStyle/>
          <a:p>
            <a:pPr fontAlgn="auto">
              <a:spcAft>
                <a:spcPts val="0"/>
              </a:spcAft>
              <a:defRPr/>
            </a:pPr>
            <a:r>
              <a:rPr lang="en-US" dirty="0"/>
              <a:t>About the speakers</a:t>
            </a:r>
          </a:p>
        </p:txBody>
      </p:sp>
      <p:sp>
        <p:nvSpPr>
          <p:cNvPr id="5" name="Content Placeholder 2"/>
          <p:cNvSpPr>
            <a:spLocks noGrp="1"/>
          </p:cNvSpPr>
          <p:nvPr>
            <p:ph sz="quarter" idx="1"/>
          </p:nvPr>
        </p:nvSpPr>
        <p:spPr>
          <a:xfrm>
            <a:off x="76200" y="1082358"/>
            <a:ext cx="10715696" cy="4251642"/>
          </a:xfrm>
        </p:spPr>
        <p:txBody>
          <a:bodyPr rtlCol="0">
            <a:noAutofit/>
          </a:bodyPr>
          <a:lstStyle/>
          <a:p>
            <a:pPr marL="1831975" indent="-3175" algn="just" fontAlgn="auto">
              <a:spcAft>
                <a:spcPts val="0"/>
              </a:spcAft>
              <a:buFont typeface="Franklin Gothic Book" pitchFamily="34" charset="0"/>
              <a:buNone/>
              <a:defRPr/>
            </a:pPr>
            <a:r>
              <a:rPr lang="en-US" dirty="0">
                <a:latin typeface="+mj-lt"/>
              </a:rPr>
              <a:t>CA Indranil Das, FCA, DISA.</a:t>
            </a:r>
          </a:p>
          <a:p>
            <a:pPr marL="1831975" indent="-3175" algn="just" fontAlgn="auto">
              <a:spcAft>
                <a:spcPts val="0"/>
              </a:spcAft>
              <a:buFont typeface="Franklin Gothic Book" pitchFamily="34" charset="0"/>
              <a:buNone/>
              <a:defRPr/>
            </a:pPr>
            <a:r>
              <a:rPr lang="en-US" sz="1400" i="1" dirty="0">
                <a:latin typeface="+mj-lt"/>
              </a:rPr>
              <a:t>Certificate in GST Pleading and Practice ( ICAI)</a:t>
            </a:r>
          </a:p>
          <a:p>
            <a:pPr marL="1831975" indent="-3175" algn="just" fontAlgn="auto">
              <a:spcAft>
                <a:spcPts val="0"/>
              </a:spcAft>
              <a:buFont typeface="Franklin Gothic Book" pitchFamily="34" charset="0"/>
              <a:buNone/>
              <a:defRPr/>
            </a:pPr>
            <a:r>
              <a:rPr lang="en-US" sz="1800" dirty="0">
                <a:latin typeface="+mj-lt"/>
              </a:rPr>
              <a:t>CA Indranil Das is a practicing Chartered Accountant in practice for the past 12 years.  He attained fellowship in the year 2016 from ICAI. He is extensively practicing in Direct and Indirect Taxation. A member of Direct Tax Professional Association Kolkata and Accountants Library Kolkata. He has attained Diploma in Information Systems Audit from ICAI. Specializes in GST Pleading and Practice and represents clients before Advance Ruling Authority, Adjudicating Authority. Has provided corporate trainings to large corporates like BSNL, HPCL,SBI to name a few. </a:t>
            </a:r>
          </a:p>
          <a:p>
            <a:pPr marL="1831975" indent="-3175" algn="just" fontAlgn="auto">
              <a:spcAft>
                <a:spcPts val="0"/>
              </a:spcAft>
              <a:buFont typeface="Franklin Gothic Book" pitchFamily="34" charset="0"/>
              <a:buNone/>
              <a:defRPr/>
            </a:pPr>
            <a:endParaRPr lang="en-US" sz="1800" dirty="0">
              <a:latin typeface="+mj-lt"/>
            </a:endParaRPr>
          </a:p>
        </p:txBody>
      </p:sp>
      <p:sp>
        <p:nvSpPr>
          <p:cNvPr id="2" name="TextBox 1"/>
          <p:cNvSpPr txBox="1"/>
          <p:nvPr/>
        </p:nvSpPr>
        <p:spPr>
          <a:xfrm>
            <a:off x="8610600" y="6387152"/>
            <a:ext cx="4191000" cy="738664"/>
          </a:xfrm>
          <a:prstGeom prst="rect">
            <a:avLst/>
          </a:prstGeom>
          <a:noFill/>
        </p:spPr>
        <p:txBody>
          <a:bodyPr wrap="square" rtlCol="0">
            <a:spAutoFit/>
          </a:bodyPr>
          <a:lstStyle/>
          <a:p>
            <a:pPr algn="ctr"/>
            <a:r>
              <a:rPr lang="en-US" sz="2400" b="1" dirty="0">
                <a:solidFill>
                  <a:schemeClr val="bg1"/>
                </a:solidFill>
                <a:latin typeface="+mj-lt"/>
              </a:rPr>
              <a:t>DAS DAS &amp; Co</a:t>
            </a:r>
          </a:p>
          <a:p>
            <a:pPr algn="ctr"/>
            <a:r>
              <a:rPr lang="en-US" i="1" dirty="0">
                <a:solidFill>
                  <a:schemeClr val="bg1"/>
                </a:solidFill>
                <a:latin typeface="+mj-lt"/>
              </a:rPr>
              <a:t>Chartered Accountants</a:t>
            </a:r>
          </a:p>
        </p:txBody>
      </p:sp>
      <p:sp>
        <p:nvSpPr>
          <p:cNvPr id="6" name="Content Placeholder 2">
            <a:extLst>
              <a:ext uri="{FF2B5EF4-FFF2-40B4-BE49-F238E27FC236}">
                <a16:creationId xmlns:a16="http://schemas.microsoft.com/office/drawing/2014/main" id="{C095636F-A6A7-4FC8-A516-EEB7DDB60AA6}"/>
              </a:ext>
            </a:extLst>
          </p:cNvPr>
          <p:cNvSpPr txBox="1">
            <a:spLocks/>
          </p:cNvSpPr>
          <p:nvPr/>
        </p:nvSpPr>
        <p:spPr>
          <a:xfrm>
            <a:off x="76200" y="3134336"/>
            <a:ext cx="10552712" cy="2819400"/>
          </a:xfrm>
          <a:prstGeom prst="rect">
            <a:avLst/>
          </a:prstGeom>
        </p:spPr>
        <p:txBody>
          <a:bodyPr vert="horz" rtlCol="0">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1831975" indent="-3175" fontAlgn="auto">
              <a:spcAft>
                <a:spcPts val="0"/>
              </a:spcAft>
              <a:buFont typeface="Franklin Gothic Book" pitchFamily="34" charset="0"/>
              <a:buNone/>
              <a:defRPr/>
            </a:pPr>
            <a:endParaRPr lang="en-US" dirty="0">
              <a:latin typeface="+mj-lt"/>
            </a:endParaRPr>
          </a:p>
          <a:p>
            <a:pPr marL="1831975" indent="-3175" fontAlgn="auto">
              <a:spcAft>
                <a:spcPts val="0"/>
              </a:spcAft>
              <a:buFont typeface="Franklin Gothic Book" pitchFamily="34" charset="0"/>
              <a:buNone/>
              <a:defRPr/>
            </a:pPr>
            <a:r>
              <a:rPr lang="en-US" sz="1800" dirty="0">
                <a:latin typeface="+mj-lt"/>
              </a:rPr>
              <a:t>.</a:t>
            </a:r>
          </a:p>
          <a:p>
            <a:pPr marL="1831975" indent="-3175" algn="just" fontAlgn="auto">
              <a:spcAft>
                <a:spcPts val="0"/>
              </a:spcAft>
              <a:buNone/>
              <a:defRPr/>
            </a:pPr>
            <a:endParaRPr lang="en-US" sz="1800" dirty="0">
              <a:latin typeface="+mj-lt"/>
            </a:endParaRPr>
          </a:p>
          <a:p>
            <a:pPr marL="1831975" indent="-3175" fontAlgn="auto">
              <a:spcAft>
                <a:spcPts val="0"/>
              </a:spcAft>
              <a:buFont typeface="Franklin Gothic Book" pitchFamily="34" charset="0"/>
              <a:buNone/>
              <a:defRPr/>
            </a:pPr>
            <a:endParaRPr lang="en-US" sz="4400" dirty="0">
              <a:solidFill>
                <a:schemeClr val="accent3">
                  <a:lumMod val="40000"/>
                  <a:lumOff val="60000"/>
                </a:schemeClr>
              </a:solidFill>
              <a:latin typeface="+mj-lt"/>
            </a:endParaRPr>
          </a:p>
        </p:txBody>
      </p:sp>
    </p:spTree>
    <p:extLst>
      <p:ext uri="{BB962C8B-B14F-4D97-AF65-F5344CB8AC3E}">
        <p14:creationId xmlns:p14="http://schemas.microsoft.com/office/powerpoint/2010/main" val="2157082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1600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4400" b="1" dirty="0">
                <a:latin typeface="Arial Black" pitchFamily="34" charset="0"/>
              </a:rPr>
              <a:t>	</a:t>
            </a:r>
            <a:r>
              <a:rPr lang="en-US" sz="4400" b="1" dirty="0"/>
              <a:t>TOPICS FOR DISCUSSION</a:t>
            </a:r>
            <a:endParaRPr lang="en-IN" sz="4400" dirty="0"/>
          </a:p>
        </p:txBody>
      </p:sp>
      <p:sp>
        <p:nvSpPr>
          <p:cNvPr id="3" name="TextBox 2"/>
          <p:cNvSpPr txBox="1"/>
          <p:nvPr/>
        </p:nvSpPr>
        <p:spPr>
          <a:xfrm>
            <a:off x="2286000" y="2590800"/>
            <a:ext cx="716280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endParaRPr lang="en-US" sz="2400" b="1" dirty="0">
              <a:solidFill>
                <a:srgbClr val="FF0000"/>
              </a:solidFill>
            </a:endParaRPr>
          </a:p>
          <a:p>
            <a:pPr marL="285750" indent="-285750" algn="just">
              <a:buFont typeface="Arial" pitchFamily="34" charset="0"/>
              <a:buChar char="•"/>
            </a:pPr>
            <a:r>
              <a:rPr lang="en-US" sz="2400" b="1" dirty="0">
                <a:solidFill>
                  <a:srgbClr val="FF0000"/>
                </a:solidFill>
              </a:rPr>
              <a:t>ITC LATEST JUDGEMENTS</a:t>
            </a:r>
          </a:p>
        </p:txBody>
      </p:sp>
    </p:spTree>
    <p:extLst>
      <p:ext uri="{BB962C8B-B14F-4D97-AF65-F5344CB8AC3E}">
        <p14:creationId xmlns:p14="http://schemas.microsoft.com/office/powerpoint/2010/main" val="2814606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SUNCRAFT ENERGY LTD ( CAL HC)</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lnSpcReduction="10000"/>
          </a:bodyPr>
          <a:lstStyle/>
          <a:p>
            <a:pPr algn="just"/>
            <a:r>
              <a:rPr lang="en-IN" sz="1800" b="1" i="1" u="sng" dirty="0">
                <a:latin typeface="Bookman Old Style" panose="02050604050505020204" pitchFamily="18" charset="0"/>
                <a:ea typeface="Calibri" panose="020F0502020204030204" pitchFamily="34" charset="0"/>
                <a:cs typeface="Times New Roman" panose="02020603050405020304" pitchFamily="18" charset="0"/>
              </a:rPr>
              <a:t>ISSUE: </a:t>
            </a: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Some of the Invoices of the said supplier was not reflected in GSTR 2A which was claimed by the Appellant for the Financial Year 2017-18. ( 3B Vs 2A Mismatch)</a:t>
            </a:r>
          </a:p>
          <a:p>
            <a:pPr algn="just"/>
            <a:r>
              <a:rPr lang="en-IN" sz="1800" b="1" i="1" u="sng" dirty="0">
                <a:latin typeface="Bookman Old Style" panose="02050604050505020204" pitchFamily="18" charset="0"/>
                <a:ea typeface="Calibri" panose="020F0502020204030204" pitchFamily="34" charset="0"/>
                <a:cs typeface="Times New Roman" panose="02020603050405020304" pitchFamily="18" charset="0"/>
              </a:rPr>
              <a:t>RELEVANT SECTIONS: </a:t>
            </a: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Section 16(2) of the CGST Act 2017</a:t>
            </a:r>
            <a:r>
              <a:rPr lang="en-IN" sz="1800" dirty="0">
                <a:latin typeface="Bookman Old Style" panose="02050604050505020204" pitchFamily="18" charset="0"/>
                <a:ea typeface="Calibri" panose="020F0502020204030204" pitchFamily="34" charset="0"/>
                <a:cs typeface="Times New Roman" panose="02020603050405020304" pitchFamily="18" charset="0"/>
              </a:rPr>
              <a:t>.</a:t>
            </a:r>
            <a:endParaRPr lang="en-IN" sz="1800" b="1" i="1" u="sng" dirty="0">
              <a:latin typeface="Bookman Old Style" panose="02050604050505020204" pitchFamily="18" charset="0"/>
              <a:ea typeface="Calibri" panose="020F0502020204030204" pitchFamily="34" charset="0"/>
              <a:cs typeface="Times New Roman" panose="02020603050405020304" pitchFamily="18" charset="0"/>
            </a:endParaRPr>
          </a:p>
          <a:p>
            <a:pPr algn="just"/>
            <a:r>
              <a:rPr lang="en-IN" sz="1800" b="1" i="1" u="sng" dirty="0">
                <a:latin typeface="Bookman Old Style" panose="02050604050505020204" pitchFamily="18" charset="0"/>
                <a:ea typeface="Calibri" panose="020F0502020204030204" pitchFamily="34" charset="0"/>
                <a:cs typeface="Times New Roman" panose="02020603050405020304" pitchFamily="18" charset="0"/>
              </a:rPr>
              <a:t>VERDICT</a:t>
            </a: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 The Calcutta High Court had held that the company cannot be denied ITC by citing the ground that the supplier has not remitted the tax unless there are situations where the GST department cannot collect tax from the </a:t>
            </a:r>
            <a:r>
              <a:rPr lang="en-IN" sz="1800" dirty="0" err="1">
                <a:effectLst/>
                <a:latin typeface="Bookman Old Style" panose="02050604050505020204" pitchFamily="18" charset="0"/>
                <a:ea typeface="Calibri" panose="020F0502020204030204" pitchFamily="34" charset="0"/>
                <a:cs typeface="Times New Roman" panose="02020603050405020304" pitchFamily="18" charset="0"/>
              </a:rPr>
              <a:t>supplier.The</a:t>
            </a: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 High Court ruled that before directing the company to reverse ITC, GST authorities ought to have taken action against the supplier.</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Sec 16(2) – Being a Non- </a:t>
            </a:r>
            <a:r>
              <a:rPr lang="en-IN" sz="1800" dirty="0" err="1">
                <a:latin typeface="Bookman Old Style" panose="02050604050505020204" pitchFamily="18" charset="0"/>
                <a:ea typeface="Calibri" panose="020F0502020204030204" pitchFamily="34" charset="0"/>
                <a:cs typeface="Times New Roman" panose="02020603050405020304" pitchFamily="18" charset="0"/>
              </a:rPr>
              <a:t>Obstane</a:t>
            </a:r>
            <a:r>
              <a:rPr lang="en-IN" sz="1800" dirty="0">
                <a:latin typeface="Bookman Old Style" panose="02050604050505020204" pitchFamily="18" charset="0"/>
                <a:ea typeface="Calibri" panose="020F0502020204030204" pitchFamily="34" charset="0"/>
                <a:cs typeface="Times New Roman" panose="02020603050405020304" pitchFamily="18" charset="0"/>
              </a:rPr>
              <a:t> Clause- a) Possession of Tax Invoice, </a:t>
            </a:r>
            <a:r>
              <a:rPr lang="en-IN" sz="1800" dirty="0" err="1">
                <a:latin typeface="Bookman Old Style" panose="02050604050505020204" pitchFamily="18" charset="0"/>
                <a:ea typeface="Calibri" panose="020F0502020204030204" pitchFamily="34" charset="0"/>
                <a:cs typeface="Times New Roman" panose="02020603050405020304" pitchFamily="18" charset="0"/>
              </a:rPr>
              <a:t>Reciept</a:t>
            </a:r>
            <a:r>
              <a:rPr lang="en-IN" sz="1800" dirty="0">
                <a:latin typeface="Bookman Old Style" panose="02050604050505020204" pitchFamily="18" charset="0"/>
                <a:ea typeface="Calibri" panose="020F0502020204030204" pitchFamily="34" charset="0"/>
                <a:cs typeface="Times New Roman" panose="02020603050405020304" pitchFamily="18" charset="0"/>
              </a:rPr>
              <a:t> of Goods or Services, the tax charged has been actually paid to the Government, either in cash or through utilisation of  ITC admissible in respect of such supply and he has furnished the return u/s 39.</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The Petitioner satisfied all points and paid tax to the supplier</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Relying on SC Judgement on Bharti Airtel Ltd Vs Union of India.</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Press Release-</a:t>
            </a:r>
            <a:r>
              <a:rPr lang="en-IN" sz="1800" b="1" dirty="0">
                <a:latin typeface="Bookman Old Style" panose="02050604050505020204" pitchFamily="18" charset="0"/>
                <a:ea typeface="Calibri" panose="020F0502020204030204" pitchFamily="34" charset="0"/>
                <a:cs typeface="Times New Roman" panose="02020603050405020304" pitchFamily="18" charset="0"/>
              </a:rPr>
              <a:t>18.10.2018</a:t>
            </a:r>
            <a:r>
              <a:rPr lang="en-IN" sz="1800" dirty="0">
                <a:latin typeface="Bookman Old Style" panose="02050604050505020204" pitchFamily="18" charset="0"/>
                <a:ea typeface="Calibri" panose="020F0502020204030204" pitchFamily="34" charset="0"/>
                <a:cs typeface="Times New Roman" panose="02020603050405020304" pitchFamily="18" charset="0"/>
              </a:rPr>
              <a:t> and </a:t>
            </a:r>
            <a:r>
              <a:rPr lang="en-IN" sz="1800" b="1" dirty="0">
                <a:latin typeface="Bookman Old Style" panose="02050604050505020204" pitchFamily="18" charset="0"/>
                <a:ea typeface="Calibri" panose="020F0502020204030204" pitchFamily="34" charset="0"/>
                <a:cs typeface="Times New Roman" panose="02020603050405020304" pitchFamily="18" charset="0"/>
              </a:rPr>
              <a:t>4.05.2018</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Reliance was made on Arise India Ltd Vs Commissioner of Trade and taxes Delhi HC- For default committed by the seller, the purchasing dealer cannot be denied the ITC and asks questions whether it is a violation of Art 14 of the Constitution.</a:t>
            </a:r>
            <a:endParaRPr lang="en-IN" dirty="0"/>
          </a:p>
        </p:txBody>
      </p:sp>
    </p:spTree>
    <p:extLst>
      <p:ext uri="{BB962C8B-B14F-4D97-AF65-F5344CB8AC3E}">
        <p14:creationId xmlns:p14="http://schemas.microsoft.com/office/powerpoint/2010/main" val="272336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SUNCRAFT ENERGY LTD ( CAL HC)</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Press Release-</a:t>
            </a:r>
            <a:r>
              <a:rPr lang="en-IN" sz="1800" b="1" dirty="0">
                <a:latin typeface="Bookman Old Style" panose="02050604050505020204" pitchFamily="18" charset="0"/>
                <a:ea typeface="Calibri" panose="020F0502020204030204" pitchFamily="34" charset="0"/>
                <a:cs typeface="Times New Roman" panose="02020603050405020304" pitchFamily="18" charset="0"/>
              </a:rPr>
              <a:t>18.10.2018</a:t>
            </a:r>
            <a:r>
              <a:rPr lang="en-IN" sz="1800" dirty="0">
                <a:latin typeface="Bookman Old Style" panose="02050604050505020204" pitchFamily="18" charset="0"/>
                <a:ea typeface="Calibri" panose="020F0502020204030204" pitchFamily="34" charset="0"/>
                <a:cs typeface="Times New Roman" panose="02020603050405020304" pitchFamily="18" charset="0"/>
              </a:rPr>
              <a:t> and </a:t>
            </a:r>
            <a:r>
              <a:rPr lang="en-IN" sz="1800" b="1" dirty="0">
                <a:latin typeface="Bookman Old Style" panose="02050604050505020204" pitchFamily="18" charset="0"/>
                <a:ea typeface="Calibri" panose="020F0502020204030204" pitchFamily="34" charset="0"/>
                <a:cs typeface="Times New Roman" panose="02020603050405020304" pitchFamily="18" charset="0"/>
              </a:rPr>
              <a:t>4.05.2018</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The Press Release on 18.10.2018 states that it is just a Facilitation of viewing 2A and since not 2B coming into the picture, relying on 2A is not as per law</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The Press Release on 04.05.2018 states that- No Automatic Reversal on Non Payment of  Tax by the seller</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In case of default of tax by the seller, recovery shall be made from the seller first. The option of Reversal is also available only in case of Missing Dealer, Closure of Business, Supplier not having enough assets.</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If there is collusion between buyer and seller, then the dept may proceed as per law.</a:t>
            </a:r>
          </a:p>
          <a:p>
            <a:pPr algn="just"/>
            <a:r>
              <a:rPr lang="en-IN" sz="1800" dirty="0">
                <a:latin typeface="Bookman Old Style" panose="02050604050505020204" pitchFamily="18" charset="0"/>
                <a:ea typeface="Calibri" panose="020F0502020204030204" pitchFamily="34" charset="0"/>
                <a:cs typeface="Times New Roman" panose="02020603050405020304" pitchFamily="18" charset="0"/>
              </a:rPr>
              <a:t>The Order of the State Tax was set aside and was asked to first take action against the erring dealer .</a:t>
            </a:r>
            <a:endParaRPr lang="en-IN" dirty="0"/>
          </a:p>
        </p:txBody>
      </p:sp>
    </p:spTree>
    <p:extLst>
      <p:ext uri="{BB962C8B-B14F-4D97-AF65-F5344CB8AC3E}">
        <p14:creationId xmlns:p14="http://schemas.microsoft.com/office/powerpoint/2010/main" val="2003226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GUNJAN BINDAL VS COM OF CGST-DELHI HC-NOV 17-2023/(</a:t>
            </a:r>
            <a:r>
              <a:rPr lang="en-IN" b="1" i="1" u="sng" dirty="0" err="1">
                <a:solidFill>
                  <a:srgbClr val="00B050"/>
                </a:solidFill>
              </a:rPr>
              <a:t>jagdish</a:t>
            </a:r>
            <a:r>
              <a:rPr lang="en-IN" b="1" i="1" u="sng" dirty="0">
                <a:solidFill>
                  <a:srgbClr val="00B050"/>
                </a:solidFill>
              </a:rPr>
              <a:t> </a:t>
            </a:r>
            <a:r>
              <a:rPr lang="en-IN" b="1" i="1" u="sng" dirty="0" err="1">
                <a:solidFill>
                  <a:srgbClr val="00B050"/>
                </a:solidFill>
              </a:rPr>
              <a:t>bansal</a:t>
            </a:r>
            <a:r>
              <a:rPr lang="en-IN" b="1" i="1" u="sng" dirty="0">
                <a:solidFill>
                  <a:srgbClr val="00B050"/>
                </a:solidFill>
              </a:rPr>
              <a:t> vs </a:t>
            </a:r>
            <a:r>
              <a:rPr lang="en-IN" b="1" i="1" u="sng" dirty="0" err="1">
                <a:solidFill>
                  <a:srgbClr val="00B050"/>
                </a:solidFill>
              </a:rPr>
              <a:t>uoi</a:t>
            </a:r>
            <a:r>
              <a:rPr lang="en-IN" b="1" i="1" u="sng" dirty="0">
                <a:solidFill>
                  <a:srgbClr val="00B050"/>
                </a:solidFill>
              </a:rPr>
              <a: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sz="1800" b="1" i="1" u="sng" dirty="0">
                <a:latin typeface="Bookman Old Style" panose="02050604050505020204" pitchFamily="18" charset="0"/>
                <a:ea typeface="Calibri" panose="020F0502020204030204" pitchFamily="34" charset="0"/>
                <a:cs typeface="Times New Roman" panose="02020603050405020304" pitchFamily="18" charset="0"/>
              </a:rPr>
              <a:t>ISSUE: </a:t>
            </a:r>
            <a:r>
              <a:rPr lang="en-IN" sz="1800" dirty="0">
                <a:latin typeface="Bookman Old Style" panose="02050604050505020204" pitchFamily="18" charset="0"/>
                <a:ea typeface="Calibri" panose="020F0502020204030204" pitchFamily="34" charset="0"/>
                <a:cs typeface="Times New Roman" panose="02020603050405020304" pitchFamily="18" charset="0"/>
              </a:rPr>
              <a:t>Can the Department seize cash u/s 67 of the CGST Act, 2017</a:t>
            </a:r>
            <a:endParaRPr lang="en-IN"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lgn="just"/>
            <a:r>
              <a:rPr lang="en-IN" sz="1800" b="1" i="1" u="sng" dirty="0">
                <a:latin typeface="Bookman Old Style" panose="02050604050505020204" pitchFamily="18" charset="0"/>
                <a:ea typeface="Calibri" panose="020F0502020204030204" pitchFamily="34" charset="0"/>
                <a:cs typeface="Times New Roman" panose="02020603050405020304" pitchFamily="18" charset="0"/>
              </a:rPr>
              <a:t>RELEVANT SECTIONS: </a:t>
            </a: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Section </a:t>
            </a:r>
            <a:r>
              <a:rPr lang="en-IN" sz="1800" dirty="0">
                <a:latin typeface="Bookman Old Style" panose="02050604050505020204" pitchFamily="18" charset="0"/>
                <a:ea typeface="Calibri" panose="020F0502020204030204" pitchFamily="34" charset="0"/>
                <a:cs typeface="Times New Roman" panose="02020603050405020304" pitchFamily="18" charset="0"/>
              </a:rPr>
              <a:t>67 of the CGST Act, 2017.</a:t>
            </a:r>
            <a:endParaRPr lang="en-IN" sz="1800" b="1" i="1" u="sng" dirty="0">
              <a:latin typeface="Bookman Old Style" panose="02050604050505020204" pitchFamily="18" charset="0"/>
              <a:ea typeface="Calibri" panose="020F0502020204030204" pitchFamily="34" charset="0"/>
              <a:cs typeface="Times New Roman" panose="02020603050405020304" pitchFamily="18" charset="0"/>
            </a:endParaRPr>
          </a:p>
          <a:p>
            <a:pPr algn="just"/>
            <a:r>
              <a:rPr lang="en-IN" sz="1800" b="1" i="1" u="sng" dirty="0">
                <a:latin typeface="Bookman Old Style" panose="02050604050505020204" pitchFamily="18" charset="0"/>
                <a:ea typeface="Calibri" panose="020F0502020204030204" pitchFamily="34" charset="0"/>
                <a:cs typeface="Times New Roman" panose="02020603050405020304" pitchFamily="18" charset="0"/>
              </a:rPr>
              <a:t>VERDICT</a:t>
            </a: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 a)	The Delhi </a:t>
            </a:r>
            <a:r>
              <a:rPr lang="en-IN" sz="1800" dirty="0">
                <a:latin typeface="Bookman Old Style" panose="02050604050505020204" pitchFamily="18" charset="0"/>
                <a:ea typeface="Calibri" panose="020F0502020204030204" pitchFamily="34" charset="0"/>
                <a:cs typeface="Times New Roman" panose="02020603050405020304" pitchFamily="18" charset="0"/>
              </a:rPr>
              <a:t>High Court had held that </a:t>
            </a:r>
            <a:r>
              <a:rPr lang="en-US" sz="1800" dirty="0">
                <a:latin typeface="Bookman Old Style" panose="02050604050505020204" pitchFamily="18" charset="0"/>
                <a:ea typeface="Calibri" panose="020F0502020204030204" pitchFamily="34" charset="0"/>
                <a:cs typeface="Times New Roman" panose="02020603050405020304" pitchFamily="18" charset="0"/>
              </a:rPr>
              <a:t>amount of cash seized be remitted along with interest thereby holding that, the Revenue Department has no power to seize cash under Section 67 of the Central Goods and Services Tax Act,2017. </a:t>
            </a:r>
          </a:p>
          <a:p>
            <a:pPr algn="just"/>
            <a:r>
              <a:rPr lang="en-US" sz="1800" dirty="0">
                <a:latin typeface="Bookman Old Style" panose="02050604050505020204" pitchFamily="18" charset="0"/>
                <a:ea typeface="Calibri" panose="020F0502020204030204" pitchFamily="34" charset="0"/>
                <a:cs typeface="Times New Roman" panose="02020603050405020304" pitchFamily="18" charset="0"/>
              </a:rPr>
              <a:t>(b) It is important to note that even cash must be ‘secreted’ to qualify for the seizure but, more importantly, cash is not ‘goods liable to confiscation’ under section 130(1) but are ‘things’ which are considered “useful or relevant” by the Authorized Officer to carrying out “any further proceedings”. What, therefore, can be the ‘use or relevance’ of cash to be seized? </a:t>
            </a:r>
          </a:p>
          <a:p>
            <a:pPr algn="just"/>
            <a:r>
              <a:rPr lang="en-US" sz="1800" dirty="0">
                <a:latin typeface="Bookman Old Style" panose="02050604050505020204" pitchFamily="18" charset="0"/>
                <a:ea typeface="Calibri" panose="020F0502020204030204" pitchFamily="34" charset="0"/>
                <a:cs typeface="Times New Roman" panose="02020603050405020304" pitchFamily="18" charset="0"/>
              </a:rPr>
              <a:t>(c </a:t>
            </a:r>
            <a:r>
              <a:rPr lang="en-US" sz="2800" dirty="0">
                <a:latin typeface="Bookman Old Style" panose="02050604050505020204" pitchFamily="18" charset="0"/>
                <a:ea typeface="Calibri" panose="020F0502020204030204" pitchFamily="34" charset="0"/>
                <a:cs typeface="Times New Roman" panose="02020603050405020304" pitchFamily="18" charset="0"/>
              </a:rPr>
              <a:t>) </a:t>
            </a:r>
            <a:r>
              <a:rPr lang="en-US" sz="2000" dirty="0"/>
              <a:t>‘Cash’ seizure does not directly point to proceeds from unaccounted sales. That would have been easy but the Legislative wisdom is that (</a:t>
            </a:r>
            <a:r>
              <a:rPr lang="en-US" sz="2000" dirty="0" err="1"/>
              <a:t>i</a:t>
            </a:r>
            <a:r>
              <a:rPr lang="en-US" sz="2000" dirty="0"/>
              <a:t>) ‘Evasion of tax is a must for proceedings under section 67 to be with the jurisdiction and lawful and (ii) No presumption flows in favor of the Revenue, especially, when cash may be treated to be ‘things’ and not ‘consideration from supply’. After all, ‘things’ seized can only be if they are “useful or relevant” for that Authorized Officer in carrying out “any further proceedings”.</a:t>
            </a:r>
            <a:endParaRPr lang="en-US" sz="2800" dirty="0">
              <a:latin typeface="Bookman Old Style" panose="02050604050505020204" pitchFamily="18" charset="0"/>
              <a:ea typeface="Calibri" panose="020F0502020204030204" pitchFamily="34" charset="0"/>
              <a:cs typeface="Times New Roman" panose="02020603050405020304" pitchFamily="18" charset="0"/>
            </a:endParaRPr>
          </a:p>
          <a:p>
            <a:pPr algn="just"/>
            <a:endParaRPr lang="en-US" sz="18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IN" sz="1800" dirty="0">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8345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lstStyle/>
          <a:p>
            <a:pPr algn="ctr"/>
            <a:r>
              <a:rPr lang="en-IN" b="1" i="1" u="sng" dirty="0">
                <a:solidFill>
                  <a:srgbClr val="00B050"/>
                </a:solidFill>
              </a:rPr>
              <a:t>M/S A.S.E INDIA VS UNION OF INDIA- NOV 6 2023-TELEGANA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ISSUE: </a:t>
            </a:r>
            <a:r>
              <a:rPr lang="en-US" sz="2000" dirty="0"/>
              <a:t>Whether </a:t>
            </a:r>
            <a:r>
              <a:rPr lang="en-US" sz="1600" dirty="0"/>
              <a:t>ITC can be blocked when no Assessment order is issued?</a:t>
            </a:r>
            <a:endParaRPr lang="en-US" sz="1400" dirty="0"/>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RELEVANT SECTIONS: </a:t>
            </a:r>
            <a:r>
              <a:rPr lang="en-US" sz="2000" dirty="0"/>
              <a:t>under Section 74 of the CGST Act or Rule 86A of the CGST Rules. 5 reasons of Rule 86A for which Pre Emptive and Emergency Power is used by the Commissioner</a:t>
            </a: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VERDICT</a:t>
            </a:r>
            <a:r>
              <a:rPr lang="en-IN" dirty="0">
                <a:effectLst/>
                <a:latin typeface="Bookman Old Style" panose="02050604050505020204" pitchFamily="18" charset="0"/>
                <a:ea typeface="Calibri" panose="020F0502020204030204" pitchFamily="34" charset="0"/>
                <a:cs typeface="Times New Roman" panose="02020603050405020304" pitchFamily="18" charset="0"/>
              </a:rPr>
              <a:t>: </a:t>
            </a:r>
            <a:r>
              <a:rPr lang="en-IN" sz="2000" dirty="0">
                <a:effectLst/>
                <a:latin typeface="Bookman Old Style" panose="02050604050505020204" pitchFamily="18" charset="0"/>
                <a:ea typeface="Calibri" panose="020F0502020204030204" pitchFamily="34" charset="0"/>
                <a:cs typeface="Times New Roman" panose="02020603050405020304" pitchFamily="18" charset="0"/>
              </a:rPr>
              <a:t>a)	</a:t>
            </a:r>
            <a:r>
              <a:rPr lang="en-US" sz="2000" dirty="0"/>
              <a:t> The Honorable Telangana High Court noted that the Impugned notice issued pertains to the blocking of the electronic credit ledger of the Petitioner under Rule 86A of the CGST Rules. </a:t>
            </a:r>
          </a:p>
          <a:p>
            <a:pPr algn="just"/>
            <a:r>
              <a:rPr lang="en-US" sz="2000" dirty="0">
                <a:latin typeface="Bookman Old Style" panose="02050604050505020204" pitchFamily="18" charset="0"/>
                <a:ea typeface="Calibri" panose="020F0502020204030204" pitchFamily="34" charset="0"/>
                <a:cs typeface="Times New Roman" panose="02020603050405020304" pitchFamily="18" charset="0"/>
              </a:rPr>
              <a:t>b) </a:t>
            </a:r>
            <a:r>
              <a:rPr lang="en-US" sz="2000" dirty="0"/>
              <a:t>Also, nowhere it has been stated that the Impugned Notice is an intimation pertaining to proceedings initiated under Section 74 of the TNGST Act. Further, noted that the Impugned Notice issued is not an order of attachment of the ITC account of the Petitioner.</a:t>
            </a:r>
          </a:p>
          <a:p>
            <a:pPr algn="just"/>
            <a:r>
              <a:rPr lang="en-US" sz="2000" dirty="0"/>
              <a:t>Further, noted that the Impugned Notice issued is not an order of attachment of the ITC account of the Petitioner</a:t>
            </a:r>
          </a:p>
          <a:p>
            <a:pPr algn="just"/>
            <a:r>
              <a:rPr lang="en-US" sz="1800" dirty="0"/>
              <a:t>Moreover, this decision by the Commissioner or any other authorized officer is a </a:t>
            </a:r>
            <a:r>
              <a:rPr lang="en-US" sz="1800" dirty="0" err="1"/>
              <a:t>nonappealable</a:t>
            </a:r>
            <a:r>
              <a:rPr lang="en-US" sz="1800" dirty="0"/>
              <a:t> decision, although not specified u/s 121 of the Act.</a:t>
            </a:r>
            <a:endParaRPr lang="en-US" dirty="0"/>
          </a:p>
          <a:p>
            <a:pPr algn="just"/>
            <a:endParaRPr lang="en-US"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IN" sz="1800" dirty="0">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0437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normAutofit/>
          </a:bodyPr>
          <a:lstStyle/>
          <a:p>
            <a:pPr algn="ctr"/>
            <a:r>
              <a:rPr lang="en-IN" b="1" i="1" u="sng" dirty="0">
                <a:solidFill>
                  <a:srgbClr val="00B050"/>
                </a:solidFill>
              </a:rPr>
              <a:t>M/S ADVENT INDIA PE ADVISORS VS UNION OF INDIA- BOMBAY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ISSUE: </a:t>
            </a:r>
            <a:r>
              <a:rPr lang="en-US" sz="2000" dirty="0"/>
              <a:t>Whether </a:t>
            </a:r>
            <a:r>
              <a:rPr lang="en-US" sz="1600" dirty="0"/>
              <a:t>ITC can be blocked when no Assessment order is issued?</a:t>
            </a:r>
            <a:endParaRPr lang="en-US" sz="1400" dirty="0"/>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RELEVANT SECTIONS: </a:t>
            </a:r>
            <a:r>
              <a:rPr lang="en-US" sz="2000" dirty="0"/>
              <a:t>under Section 74 of the CGST Act or Rule 86A of the CGST Rules. 5 reasons of Rule 86A for which Pre Emptive and Emergency Power is used by the Commissioner</a:t>
            </a: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VERDICT</a:t>
            </a:r>
            <a:r>
              <a:rPr lang="en-IN" dirty="0">
                <a:effectLst/>
                <a:latin typeface="Bookman Old Style" panose="02050604050505020204" pitchFamily="18" charset="0"/>
                <a:ea typeface="Calibri" panose="020F0502020204030204" pitchFamily="34" charset="0"/>
                <a:cs typeface="Times New Roman" panose="02020603050405020304" pitchFamily="18" charset="0"/>
              </a:rPr>
              <a:t>: </a:t>
            </a:r>
            <a:r>
              <a:rPr lang="en-IN" sz="2000" dirty="0">
                <a:effectLst/>
                <a:latin typeface="Bookman Old Style" panose="02050604050505020204" pitchFamily="18" charset="0"/>
                <a:ea typeface="Calibri" panose="020F0502020204030204" pitchFamily="34" charset="0"/>
                <a:cs typeface="Times New Roman" panose="02020603050405020304" pitchFamily="18" charset="0"/>
              </a:rPr>
              <a:t>a)	Rule 86A  in which AC has reasons to believe that ITC in Credit ledger is fraudulently availed or is ineligible, by reason of RP non existent, not conducting any business from the place where registration has been obtained or tax charged not paid to govt, or without any receipt of goods or services or both</a:t>
            </a:r>
          </a:p>
          <a:p>
            <a:pPr algn="just"/>
            <a:r>
              <a:rPr lang="en-IN" sz="2000" dirty="0">
                <a:latin typeface="Bookman Old Style" panose="02050604050505020204" pitchFamily="18" charset="0"/>
                <a:ea typeface="Calibri" panose="020F0502020204030204" pitchFamily="34" charset="0"/>
                <a:cs typeface="Times New Roman" panose="02020603050405020304" pitchFamily="18" charset="0"/>
              </a:rPr>
              <a:t>Such effect will cease after </a:t>
            </a:r>
            <a:r>
              <a:rPr lang="en-IN" sz="2000" dirty="0" err="1">
                <a:latin typeface="Bookman Old Style" panose="02050604050505020204" pitchFamily="18" charset="0"/>
                <a:ea typeface="Calibri" panose="020F0502020204030204" pitchFamily="34" charset="0"/>
                <a:cs typeface="Times New Roman" panose="02020603050405020304" pitchFamily="18" charset="0"/>
              </a:rPr>
              <a:t>expirt</a:t>
            </a:r>
            <a:r>
              <a:rPr lang="en-IN" sz="2000" dirty="0">
                <a:latin typeface="Bookman Old Style" panose="02050604050505020204" pitchFamily="18" charset="0"/>
                <a:ea typeface="Calibri" panose="020F0502020204030204" pitchFamily="34" charset="0"/>
                <a:cs typeface="Times New Roman" panose="02020603050405020304" pitchFamily="18" charset="0"/>
              </a:rPr>
              <a:t> of 1 year from the date of imposition of such restriction.</a:t>
            </a:r>
          </a:p>
          <a:p>
            <a:pPr algn="just"/>
            <a:r>
              <a:rPr lang="en-IN" sz="2000" dirty="0">
                <a:latin typeface="Bookman Old Style" panose="02050604050505020204" pitchFamily="18" charset="0"/>
                <a:ea typeface="Calibri" panose="020F0502020204030204" pitchFamily="34" charset="0"/>
                <a:cs typeface="Times New Roman" panose="02020603050405020304" pitchFamily="18" charset="0"/>
              </a:rPr>
              <a:t>Dept consistently asked for taxpayer for submission for due verification of the credit availed, it said after completion of verification if any demand is there, SCN will be issued and Unblocking will be done- Directed to lift blockage.</a:t>
            </a:r>
            <a:endParaRPr lang="en-US"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IN" sz="1800" dirty="0">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5480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B81A-54E1-D140-003D-75A2BC41BA19}"/>
              </a:ext>
            </a:extLst>
          </p:cNvPr>
          <p:cNvSpPr>
            <a:spLocks noGrp="1"/>
          </p:cNvSpPr>
          <p:nvPr>
            <p:ph type="title"/>
          </p:nvPr>
        </p:nvSpPr>
        <p:spPr>
          <a:xfrm>
            <a:off x="609600" y="-228600"/>
            <a:ext cx="9956800" cy="1143000"/>
          </a:xfrm>
        </p:spPr>
        <p:txBody>
          <a:bodyPr>
            <a:normAutofit fontScale="90000"/>
          </a:bodyPr>
          <a:lstStyle/>
          <a:p>
            <a:pPr algn="ctr"/>
            <a:r>
              <a:rPr lang="en-IN" b="1" i="1" u="sng" dirty="0">
                <a:solidFill>
                  <a:srgbClr val="00B050"/>
                </a:solidFill>
              </a:rPr>
              <a:t>M/S CHUKKATH KRISHNAN PRAVEEN VS STATE OF KERALA- DEC 8, 2023- KERALA HIGH COURT</a:t>
            </a:r>
          </a:p>
        </p:txBody>
      </p:sp>
      <p:sp>
        <p:nvSpPr>
          <p:cNvPr id="3" name="Content Placeholder 2">
            <a:extLst>
              <a:ext uri="{FF2B5EF4-FFF2-40B4-BE49-F238E27FC236}">
                <a16:creationId xmlns:a16="http://schemas.microsoft.com/office/drawing/2014/main" id="{DDA69895-B361-1FB7-1FDB-349C8DCFFEDB}"/>
              </a:ext>
            </a:extLst>
          </p:cNvPr>
          <p:cNvSpPr>
            <a:spLocks noGrp="1"/>
          </p:cNvSpPr>
          <p:nvPr>
            <p:ph sz="quarter" idx="1"/>
          </p:nvPr>
        </p:nvSpPr>
        <p:spPr>
          <a:xfrm>
            <a:off x="609600" y="990600"/>
            <a:ext cx="10439400" cy="5483352"/>
          </a:xfrm>
          <a:ln>
            <a:solidFill>
              <a:schemeClr val="accent1"/>
            </a:solidFill>
          </a:ln>
        </p:spPr>
        <p:txBody>
          <a:bodyPr>
            <a:normAutofit/>
          </a:bodyPr>
          <a:lstStyle/>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ISSUE: </a:t>
            </a:r>
            <a:r>
              <a:rPr lang="en-US" sz="2000" dirty="0"/>
              <a:t>Whether rectification in return be allowed when ITC in GSTR-3B is accounted as IGST credit instead of CGST and SGST credit erroneously?</a:t>
            </a:r>
            <a:r>
              <a:rPr lang="en-US" sz="1600" dirty="0"/>
              <a:t> </a:t>
            </a: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RELEVANT SECTIONS: </a:t>
            </a:r>
            <a:r>
              <a:rPr lang="en-US" sz="2000" dirty="0"/>
              <a:t>Sec 38 of the CGST Act 2017, 39 also</a:t>
            </a:r>
          </a:p>
          <a:p>
            <a:pPr algn="just"/>
            <a:r>
              <a:rPr lang="en-IN" b="1" i="1" u="sng" dirty="0">
                <a:latin typeface="Bookman Old Style" panose="02050604050505020204" pitchFamily="18" charset="0"/>
                <a:ea typeface="Calibri" panose="020F0502020204030204" pitchFamily="34" charset="0"/>
                <a:cs typeface="Times New Roman" panose="02020603050405020304" pitchFamily="18" charset="0"/>
              </a:rPr>
              <a:t>VERDICT</a:t>
            </a:r>
            <a:r>
              <a:rPr lang="en-IN" dirty="0">
                <a:effectLst/>
                <a:latin typeface="Bookman Old Style" panose="02050604050505020204" pitchFamily="18" charset="0"/>
                <a:ea typeface="Calibri" panose="020F0502020204030204" pitchFamily="34" charset="0"/>
                <a:cs typeface="Times New Roman" panose="02020603050405020304" pitchFamily="18" charset="0"/>
              </a:rPr>
              <a:t>: </a:t>
            </a:r>
            <a:r>
              <a:rPr lang="en-IN" sz="2000" dirty="0">
                <a:effectLst/>
                <a:latin typeface="Bookman Old Style" panose="02050604050505020204" pitchFamily="18" charset="0"/>
                <a:ea typeface="Calibri" panose="020F0502020204030204" pitchFamily="34" charset="0"/>
                <a:cs typeface="Times New Roman" panose="02020603050405020304" pitchFamily="18" charset="0"/>
              </a:rPr>
              <a:t>a)</a:t>
            </a:r>
            <a:r>
              <a:rPr lang="en-US" sz="2000" dirty="0"/>
              <a:t> The Honorable High Court Allowed the Writ Petition and directed that the rectification in return should be allowed when Input Tax Credit (“ITC”) in GSTR-3B is accounted as the Integrated Goods and Services Tax (“IGST”) credit instead of the Central Goods and Services Tax (“CGST”) and the State Goods and Services Tax (“SGST”) credit erroneously.</a:t>
            </a:r>
            <a:r>
              <a:rPr lang="en-US" sz="1600" dirty="0"/>
              <a:t> </a:t>
            </a:r>
          </a:p>
          <a:p>
            <a:pPr algn="just"/>
            <a:r>
              <a:rPr lang="en-US" sz="2000" dirty="0"/>
              <a:t>The Honorable Kerala High Court disposed of the writ petition and directed that the Representation filed by the Petitioner be treated as a Rectification application and pass the necessary order in accordance with law after granting a proper hearing to the Petitioner within a period of two months</a:t>
            </a:r>
          </a:p>
          <a:p>
            <a:pPr marL="0" indent="0" algn="just">
              <a:buNone/>
            </a:pPr>
            <a:endParaRPr lang="en-US"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IN" sz="1800" dirty="0">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04362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17934</TotalTime>
  <Words>2571</Words>
  <Application>Microsoft Office PowerPoint</Application>
  <PresentationFormat>Widescreen</PresentationFormat>
  <Paragraphs>93</Paragraphs>
  <Slides>16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Arial Black</vt:lpstr>
      <vt:lpstr>Bookman Old Style</vt:lpstr>
      <vt:lpstr>Calibri</vt:lpstr>
      <vt:lpstr>Candara</vt:lpstr>
      <vt:lpstr>Century Schoolbook</vt:lpstr>
      <vt:lpstr>Franklin Gothic Book</vt:lpstr>
      <vt:lpstr>Wingdings</vt:lpstr>
      <vt:lpstr>Wingdings 2</vt:lpstr>
      <vt:lpstr>Oriel</vt:lpstr>
      <vt:lpstr>GST – KEY topics</vt:lpstr>
      <vt:lpstr>About the speakers</vt:lpstr>
      <vt:lpstr> TOPICS FOR DISCUSSION</vt:lpstr>
      <vt:lpstr>SUNCRAFT ENERGY LTD ( CAL HC)</vt:lpstr>
      <vt:lpstr>SUNCRAFT ENERGY LTD ( CAL HC)</vt:lpstr>
      <vt:lpstr>GUNJAN BINDAL VS COM OF CGST-DELHI HC-NOV 17-2023/(jagdish bansal vs uoi)</vt:lpstr>
      <vt:lpstr>M/S A.S.E INDIA VS UNION OF INDIA- NOV 6 2023-TELEGANA HIGH COURT.</vt:lpstr>
      <vt:lpstr>M/S ADVENT INDIA PE ADVISORS VS UNION OF INDIA- BOMBAY HIGH COURT.</vt:lpstr>
      <vt:lpstr>M/S CHUKKATH KRISHNAN PRAVEEN VS STATE OF KERALA- DEC 8, 2023- KERALA HIGH COURT</vt:lpstr>
      <vt:lpstr>M/S bba infrastructure ltd vs senior jc of st- dec 13-2023-Calcutta high court</vt:lpstr>
      <vt:lpstr>M/S bba infrastructure ltd vs senior jc of st- dec 13-2023-Calcutta high court</vt:lpstr>
      <vt:lpstr>SEC 16(4) OF THE CGST ACT- ISSUES</vt:lpstr>
      <vt:lpstr>SEC 16(4) OF THE CGST ACT- ISSUES-2</vt:lpstr>
      <vt:lpstr>TVL.KAVIN HP GAS GRAMIN VITRAK Vs comm of comm taxes- madras high court</vt:lpstr>
      <vt:lpstr>TVL.KAVIN HP GAS GRAMIN VITRAK Vs comm of comm taxes- madras high court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GOODS AND SERVICES TAX  (GST) IN INDIA</dc:title>
  <dc:creator>Rishita</dc:creator>
  <cp:lastModifiedBy>eirc kolkata</cp:lastModifiedBy>
  <cp:revision>620</cp:revision>
  <dcterms:created xsi:type="dcterms:W3CDTF">2006-08-16T00:00:00Z</dcterms:created>
  <dcterms:modified xsi:type="dcterms:W3CDTF">2024-04-04T05:48:52Z</dcterms:modified>
</cp:coreProperties>
</file>